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5ECD9D9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627" rtl="0" eaLnBrk="1" latinLnBrk="0" hangingPunct="1">
      <a:defRPr sz="7258" kern="1200">
        <a:solidFill>
          <a:schemeClr val="tx1"/>
        </a:solidFill>
        <a:latin typeface="+mn-lt"/>
        <a:ea typeface="+mn-ea"/>
        <a:cs typeface="+mn-cs"/>
      </a:defRPr>
    </a:lvl1pPr>
    <a:lvl2pPr marL="1843313" algn="l" defTabSz="3686627" rtl="0" eaLnBrk="1" latinLnBrk="0" hangingPunct="1">
      <a:defRPr sz="7258" kern="1200">
        <a:solidFill>
          <a:schemeClr val="tx1"/>
        </a:solidFill>
        <a:latin typeface="+mn-lt"/>
        <a:ea typeface="+mn-ea"/>
        <a:cs typeface="+mn-cs"/>
      </a:defRPr>
    </a:lvl2pPr>
    <a:lvl3pPr marL="3686627" algn="l" defTabSz="3686627" rtl="0" eaLnBrk="1" latinLnBrk="0" hangingPunct="1">
      <a:defRPr sz="7258" kern="1200">
        <a:solidFill>
          <a:schemeClr val="tx1"/>
        </a:solidFill>
        <a:latin typeface="+mn-lt"/>
        <a:ea typeface="+mn-ea"/>
        <a:cs typeface="+mn-cs"/>
      </a:defRPr>
    </a:lvl3pPr>
    <a:lvl4pPr marL="5529936" algn="l" defTabSz="3686627" rtl="0" eaLnBrk="1" latinLnBrk="0" hangingPunct="1">
      <a:defRPr sz="7258" kern="1200">
        <a:solidFill>
          <a:schemeClr val="tx1"/>
        </a:solidFill>
        <a:latin typeface="+mn-lt"/>
        <a:ea typeface="+mn-ea"/>
        <a:cs typeface="+mn-cs"/>
      </a:defRPr>
    </a:lvl4pPr>
    <a:lvl5pPr marL="7373250" algn="l" defTabSz="3686627" rtl="0" eaLnBrk="1" latinLnBrk="0" hangingPunct="1">
      <a:defRPr sz="7258" kern="1200">
        <a:solidFill>
          <a:schemeClr val="tx1"/>
        </a:solidFill>
        <a:latin typeface="+mn-lt"/>
        <a:ea typeface="+mn-ea"/>
        <a:cs typeface="+mn-cs"/>
      </a:defRPr>
    </a:lvl5pPr>
    <a:lvl6pPr marL="9216563" algn="l" defTabSz="3686627" rtl="0" eaLnBrk="1" latinLnBrk="0" hangingPunct="1">
      <a:defRPr sz="7258" kern="1200">
        <a:solidFill>
          <a:schemeClr val="tx1"/>
        </a:solidFill>
        <a:latin typeface="+mn-lt"/>
        <a:ea typeface="+mn-ea"/>
        <a:cs typeface="+mn-cs"/>
      </a:defRPr>
    </a:lvl6pPr>
    <a:lvl7pPr marL="11059873" algn="l" defTabSz="3686627" rtl="0" eaLnBrk="1" latinLnBrk="0" hangingPunct="1">
      <a:defRPr sz="7258" kern="1200">
        <a:solidFill>
          <a:schemeClr val="tx1"/>
        </a:solidFill>
        <a:latin typeface="+mn-lt"/>
        <a:ea typeface="+mn-ea"/>
        <a:cs typeface="+mn-cs"/>
      </a:defRPr>
    </a:lvl7pPr>
    <a:lvl8pPr marL="12903186" algn="l" defTabSz="3686627" rtl="0" eaLnBrk="1" latinLnBrk="0" hangingPunct="1">
      <a:defRPr sz="7258" kern="1200">
        <a:solidFill>
          <a:schemeClr val="tx1"/>
        </a:solidFill>
        <a:latin typeface="+mn-lt"/>
        <a:ea typeface="+mn-ea"/>
        <a:cs typeface="+mn-cs"/>
      </a:defRPr>
    </a:lvl8pPr>
    <a:lvl9pPr marL="14746500" algn="l" defTabSz="3686627"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4EE5BE-B985-3839-E2CE-A23CE6FFC217}" name="Knape, Kaitlin M" initials="KM" userId="S::kmknape@uiowa.edu::f483513d-e3fa-4fd7-87b5-21d00e39f3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A0C98-3658-4884-A068-527A75D24DC4}" v="6" dt="2024-03-18T21:34:18.722"/>
    <p1510:client id="{72672D8F-3106-984C-9C7B-D19122712640}" v="1" dt="2024-03-19T04:23:25.897"/>
    <p1510:client id="{D8D6F542-FBC2-1B57-9C44-BE5FA9316D46}" v="271" dt="2024-03-19T19:49:43.731"/>
    <p1510:client id="{F2F2B00D-5762-40A7-63B8-26E0CD523104}" v="719" dt="2024-03-18T17:32:48.91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79"/>
    <p:restoredTop sz="95781"/>
  </p:normalViewPr>
  <p:slideViewPr>
    <p:cSldViewPr snapToGrid="0">
      <p:cViewPr>
        <p:scale>
          <a:sx n="32" d="100"/>
          <a:sy n="32" d="100"/>
        </p:scale>
        <p:origin x="1320" y="-7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modernComment_100_5ECD9D9E.xml><?xml version="1.0" encoding="utf-8"?>
<p188:cmLst xmlns:a="http://schemas.openxmlformats.org/drawingml/2006/main" xmlns:r="http://schemas.openxmlformats.org/officeDocument/2006/relationships" xmlns:p188="http://schemas.microsoft.com/office/powerpoint/2018/8/main">
  <p188:cm id="{3649E30E-6668-4B33-A16B-F51AD93AC3D9}" authorId="{EE4EE5BE-B985-3839-E2CE-A23CE6FFC217}" created="2024-03-12T23:55:02.174">
    <ac:deMkLst xmlns:ac="http://schemas.microsoft.com/office/drawing/2013/main/command">
      <pc:docMk xmlns:pc="http://schemas.microsoft.com/office/powerpoint/2013/main/command"/>
      <pc:sldMk xmlns:pc="http://schemas.microsoft.com/office/powerpoint/2013/main/command" cId="1590533534" sldId="256"/>
      <ac:picMk id="84" creationId="{B00279A4-90BF-FF35-166D-0CFAAA9231BA}"/>
    </ac:deMkLst>
    <p188:txBody>
      <a:bodyPr/>
      <a:lstStyle/>
      <a:p>
        <a:r>
          <a:rPr lang="en-US"/>
          <a:t>would like to adjust later</a:t>
        </a:r>
      </a:p>
    </p188:txBody>
  </p188:cm>
  <p188:cm id="{38ECB37E-B94E-4541-8C22-AAA8F3E7B1E2}" authorId="{EE4EE5BE-B985-3839-E2CE-A23CE6FFC217}" created="2024-03-13T00:13:46.078">
    <ac:txMkLst xmlns:ac="http://schemas.microsoft.com/office/drawing/2013/main/command">
      <pc:docMk xmlns:pc="http://schemas.microsoft.com/office/powerpoint/2013/main/command"/>
      <pc:sldMk xmlns:pc="http://schemas.microsoft.com/office/powerpoint/2013/main/command" cId="1590533534" sldId="256"/>
      <ac:spMk id="10" creationId="{B61811F2-8914-3F4D-E609-8E2ABB916BC6}"/>
      <ac:txMk cp="99" len="63">
        <ac:context len="357" hash="1697983208"/>
      </ac:txMk>
    </ac:txMkLst>
    <p188:pos x="9866788" y="6868914"/>
    <p188:txBody>
      <a:bodyPr/>
      <a:lstStyle/>
      <a:p>
        <a:r>
          <a:rPr lang="en-US"/>
          <a:t>add data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3/19/2024</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3/19/2024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3686627" rtl="0" eaLnBrk="1" latinLnBrk="0" hangingPunct="1">
      <a:defRPr sz="4838" kern="1200">
        <a:solidFill>
          <a:schemeClr val="tx1"/>
        </a:solidFill>
        <a:latin typeface="+mn-lt"/>
        <a:ea typeface="+mn-ea"/>
        <a:cs typeface="+mn-cs"/>
      </a:defRPr>
    </a:lvl1pPr>
    <a:lvl2pPr marL="1843313" algn="l" defTabSz="3686627" rtl="0" eaLnBrk="1" latinLnBrk="0" hangingPunct="1">
      <a:defRPr sz="4838" kern="1200">
        <a:solidFill>
          <a:schemeClr val="tx1"/>
        </a:solidFill>
        <a:latin typeface="+mn-lt"/>
        <a:ea typeface="+mn-ea"/>
        <a:cs typeface="+mn-cs"/>
      </a:defRPr>
    </a:lvl2pPr>
    <a:lvl3pPr marL="3686627" algn="l" defTabSz="3686627" rtl="0" eaLnBrk="1" latinLnBrk="0" hangingPunct="1">
      <a:defRPr sz="4838" kern="1200">
        <a:solidFill>
          <a:schemeClr val="tx1"/>
        </a:solidFill>
        <a:latin typeface="+mn-lt"/>
        <a:ea typeface="+mn-ea"/>
        <a:cs typeface="+mn-cs"/>
      </a:defRPr>
    </a:lvl3pPr>
    <a:lvl4pPr marL="5529936" algn="l" defTabSz="3686627" rtl="0" eaLnBrk="1" latinLnBrk="0" hangingPunct="1">
      <a:defRPr sz="4838" kern="1200">
        <a:solidFill>
          <a:schemeClr val="tx1"/>
        </a:solidFill>
        <a:latin typeface="+mn-lt"/>
        <a:ea typeface="+mn-ea"/>
        <a:cs typeface="+mn-cs"/>
      </a:defRPr>
    </a:lvl4pPr>
    <a:lvl5pPr marL="7373250" algn="l" defTabSz="3686627" rtl="0" eaLnBrk="1" latinLnBrk="0" hangingPunct="1">
      <a:defRPr sz="4838" kern="1200">
        <a:solidFill>
          <a:schemeClr val="tx1"/>
        </a:solidFill>
        <a:latin typeface="+mn-lt"/>
        <a:ea typeface="+mn-ea"/>
        <a:cs typeface="+mn-cs"/>
      </a:defRPr>
    </a:lvl5pPr>
    <a:lvl6pPr marL="9216563" algn="l" defTabSz="3686627" rtl="0" eaLnBrk="1" latinLnBrk="0" hangingPunct="1">
      <a:defRPr sz="4838" kern="1200">
        <a:solidFill>
          <a:schemeClr val="tx1"/>
        </a:solidFill>
        <a:latin typeface="+mn-lt"/>
        <a:ea typeface="+mn-ea"/>
        <a:cs typeface="+mn-cs"/>
      </a:defRPr>
    </a:lvl6pPr>
    <a:lvl7pPr marL="11059873" algn="l" defTabSz="3686627" rtl="0" eaLnBrk="1" latinLnBrk="0" hangingPunct="1">
      <a:defRPr sz="4838" kern="1200">
        <a:solidFill>
          <a:schemeClr val="tx1"/>
        </a:solidFill>
        <a:latin typeface="+mn-lt"/>
        <a:ea typeface="+mn-ea"/>
        <a:cs typeface="+mn-cs"/>
      </a:defRPr>
    </a:lvl7pPr>
    <a:lvl8pPr marL="12903186" algn="l" defTabSz="3686627" rtl="0" eaLnBrk="1" latinLnBrk="0" hangingPunct="1">
      <a:defRPr sz="4838" kern="1200">
        <a:solidFill>
          <a:schemeClr val="tx1"/>
        </a:solidFill>
        <a:latin typeface="+mn-lt"/>
        <a:ea typeface="+mn-ea"/>
        <a:cs typeface="+mn-cs"/>
      </a:defRPr>
    </a:lvl8pPr>
    <a:lvl9pPr marL="14746500" algn="l" defTabSz="3686627"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400936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earch Poster Template 1">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EF9FD4DC-6D1E-6F4D-BCB4-7D5D013189BD}"/>
              </a:ext>
            </a:extLst>
          </p:cNvPr>
          <p:cNvSpPr>
            <a:spLocks noGrp="1"/>
          </p:cNvSpPr>
          <p:nvPr>
            <p:ph type="body" sz="quarter" idx="25" hasCustomPrompt="1"/>
          </p:nvPr>
        </p:nvSpPr>
        <p:spPr>
          <a:xfrm>
            <a:off x="1693332" y="2847985"/>
            <a:ext cx="38727020" cy="1050925"/>
          </a:xfrm>
          <a:prstGeom prst="rect">
            <a:avLst/>
          </a:prstGeom>
        </p:spPr>
        <p:txBody>
          <a:bodyPr>
            <a:noAutofit/>
          </a:bodyPr>
          <a:lstStyle>
            <a:lvl1pPr marL="0" indent="0">
              <a:spcBef>
                <a:spcPts val="0"/>
              </a:spcBef>
              <a:spcAft>
                <a:spcPts val="600"/>
              </a:spcAft>
              <a:buNone/>
              <a:defRPr sz="6000" b="0"/>
            </a:lvl1pPr>
          </a:lstStyle>
          <a:p>
            <a:pPr lvl="0"/>
            <a:r>
              <a:rPr lang="en-US"/>
              <a:t>Academic Research Poster Template (48 x 36 inches)</a:t>
            </a:r>
          </a:p>
        </p:txBody>
      </p:sp>
      <p:sp>
        <p:nvSpPr>
          <p:cNvPr id="26" name="Text Placeholder 23">
            <a:extLst>
              <a:ext uri="{FF2B5EF4-FFF2-40B4-BE49-F238E27FC236}">
                <a16:creationId xmlns:a16="http://schemas.microsoft.com/office/drawing/2014/main" id="{01D15369-934C-AA47-8A68-44FE1D41EBFB}"/>
              </a:ext>
            </a:extLst>
          </p:cNvPr>
          <p:cNvSpPr>
            <a:spLocks noGrp="1"/>
          </p:cNvSpPr>
          <p:nvPr>
            <p:ph type="body" sz="quarter" idx="26" hasCustomPrompt="1"/>
          </p:nvPr>
        </p:nvSpPr>
        <p:spPr>
          <a:xfrm>
            <a:off x="1693331" y="4217250"/>
            <a:ext cx="38727019" cy="720509"/>
          </a:xfrm>
          <a:prstGeom prst="rect">
            <a:avLst/>
          </a:prstGeom>
        </p:spPr>
        <p:txBody>
          <a:bodyPr>
            <a:noAutofit/>
          </a:bodyPr>
          <a:lstStyle>
            <a:lvl1pPr marL="0" indent="0">
              <a:spcBef>
                <a:spcPts val="0"/>
              </a:spcBef>
              <a:spcAft>
                <a:spcPts val="600"/>
              </a:spcAft>
              <a:buNone/>
              <a:defRPr sz="4000" b="0"/>
            </a:lvl1pPr>
          </a:lstStyle>
          <a:p>
            <a:pPr lvl="0"/>
            <a:r>
              <a:rPr lang="en-US"/>
              <a:t>Your name and the name of the people who contributed to this presentation</a:t>
            </a:r>
          </a:p>
        </p:txBody>
      </p:sp>
      <p:sp>
        <p:nvSpPr>
          <p:cNvPr id="28" name="Text Placeholder 27">
            <a:extLst>
              <a:ext uri="{FF2B5EF4-FFF2-40B4-BE49-F238E27FC236}">
                <a16:creationId xmlns:a16="http://schemas.microsoft.com/office/drawing/2014/main" id="{7D9161BB-E4C1-BC4C-9123-ECF004982503}"/>
              </a:ext>
            </a:extLst>
          </p:cNvPr>
          <p:cNvSpPr>
            <a:spLocks noGrp="1"/>
          </p:cNvSpPr>
          <p:nvPr>
            <p:ph type="body" sz="quarter" idx="27" hasCustomPrompt="1"/>
          </p:nvPr>
        </p:nvSpPr>
        <p:spPr>
          <a:xfrm>
            <a:off x="12870170" y="31426150"/>
            <a:ext cx="22098000" cy="1050925"/>
          </a:xfrm>
          <a:prstGeom prst="rect">
            <a:avLst/>
          </a:prstGeom>
        </p:spPr>
        <p:txBody>
          <a:bodyPr/>
          <a:lstStyle>
            <a:lvl1pPr marL="0" indent="0" algn="r">
              <a:buNone/>
              <a:defRPr sz="5400" b="1">
                <a:solidFill>
                  <a:schemeClr val="bg1"/>
                </a:solidFill>
              </a:defRPr>
            </a:lvl1pPr>
          </a:lstStyle>
          <a:p>
            <a:pPr lvl="0"/>
            <a:r>
              <a:rPr lang="en-US"/>
              <a:t>Placeholder for the unit name here</a:t>
            </a:r>
          </a:p>
        </p:txBody>
      </p:sp>
      <p:sp>
        <p:nvSpPr>
          <p:cNvPr id="9" name="Title 8">
            <a:extLst>
              <a:ext uri="{FF2B5EF4-FFF2-40B4-BE49-F238E27FC236}">
                <a16:creationId xmlns:a16="http://schemas.microsoft.com/office/drawing/2014/main" id="{8BAE5435-96FF-144D-925A-41F517E7189A}"/>
              </a:ext>
            </a:extLst>
          </p:cNvPr>
          <p:cNvSpPr>
            <a:spLocks noGrp="1"/>
          </p:cNvSpPr>
          <p:nvPr>
            <p:ph type="title" hasCustomPrompt="1"/>
          </p:nvPr>
        </p:nvSpPr>
        <p:spPr>
          <a:xfrm>
            <a:off x="1693331" y="1437368"/>
            <a:ext cx="38727019" cy="1410618"/>
          </a:xfrm>
          <a:prstGeom prst="rect">
            <a:avLst/>
          </a:prstGeom>
        </p:spPr>
        <p:txBody>
          <a:bodyPr/>
          <a:lstStyle>
            <a:lvl1pPr>
              <a:defRPr sz="9600">
                <a:latin typeface="+mj-lt"/>
              </a:defRPr>
            </a:lvl1pPr>
          </a:lstStyle>
          <a:p>
            <a:pPr lvl="0"/>
            <a:r>
              <a:rPr lang="en-US"/>
              <a:t>ACADEMIC RESEARCH POSTER TEMPLATE</a:t>
            </a:r>
          </a:p>
        </p:txBody>
      </p:sp>
      <p:sp>
        <p:nvSpPr>
          <p:cNvPr id="32" name="Picture Placeholder 297">
            <a:extLst>
              <a:ext uri="{FF2B5EF4-FFF2-40B4-BE49-F238E27FC236}">
                <a16:creationId xmlns:a16="http://schemas.microsoft.com/office/drawing/2014/main" id="{24905A2D-18D8-5445-982D-34141A3D9663}"/>
              </a:ext>
            </a:extLst>
          </p:cNvPr>
          <p:cNvSpPr>
            <a:spLocks noGrp="1"/>
          </p:cNvSpPr>
          <p:nvPr>
            <p:ph type="pic" sz="quarter" idx="28" hasCustomPrompt="1"/>
          </p:nvPr>
        </p:nvSpPr>
        <p:spPr>
          <a:xfrm>
            <a:off x="1658419" y="23142121"/>
            <a:ext cx="10872248" cy="5129696"/>
          </a:xfrm>
          <a:prstGeom prst="rect">
            <a:avLst/>
          </a:prstGeom>
          <a:solidFill>
            <a:schemeClr val="bg2">
              <a:lumMod val="40000"/>
              <a:lumOff val="60000"/>
            </a:schemeClr>
          </a:solidFill>
        </p:spPr>
        <p:txBody>
          <a:bodyPr anchor="ctr" anchorCtr="0"/>
          <a:lstStyle>
            <a:lvl1pPr algn="ctr">
              <a:buNone/>
              <a:defRPr sz="3600"/>
            </a:lvl1pPr>
          </a:lstStyle>
          <a:p>
            <a:r>
              <a:rPr lang="en-US"/>
              <a:t>Photo placeholder</a:t>
            </a:r>
          </a:p>
        </p:txBody>
      </p:sp>
    </p:spTree>
    <p:extLst>
      <p:ext uri="{BB962C8B-B14F-4D97-AF65-F5344CB8AC3E}">
        <p14:creationId xmlns:p14="http://schemas.microsoft.com/office/powerpoint/2010/main" val="374089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833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36">
            <a:extLst>
              <a:ext uri="{FF2B5EF4-FFF2-40B4-BE49-F238E27FC236}">
                <a16:creationId xmlns:a16="http://schemas.microsoft.com/office/drawing/2014/main" id="{56301810-3BAC-024F-9AA5-6C873855D227}"/>
              </a:ext>
              <a:ext uri="{C183D7F6-B498-43B3-948B-1728B52AA6E4}">
                <adec:decorative xmlns:adec="http://schemas.microsoft.com/office/drawing/2017/decorative" val="1"/>
              </a:ext>
            </a:extLst>
          </p:cNvPr>
          <p:cNvSpPr>
            <a:spLocks noChangeArrowheads="1"/>
          </p:cNvSpPr>
          <p:nvPr userDrawn="1"/>
        </p:nvSpPr>
        <p:spPr bwMode="auto">
          <a:xfrm>
            <a:off x="0" y="0"/>
            <a:ext cx="43891200" cy="5537200"/>
          </a:xfrm>
          <a:prstGeom prst="rect">
            <a:avLst/>
          </a:prstGeom>
          <a:solidFill>
            <a:schemeClr val="accent1"/>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a:solidFill>
                <a:schemeClr val="tx1"/>
              </a:solidFill>
              <a:latin typeface="Arial" charset="0"/>
              <a:ea typeface="Arial" charset="0"/>
            </a:endParaRPr>
          </a:p>
        </p:txBody>
      </p:sp>
      <p:sp>
        <p:nvSpPr>
          <p:cNvPr id="9" name="Rectangle 36">
            <a:extLst>
              <a:ext uri="{FF2B5EF4-FFF2-40B4-BE49-F238E27FC236}">
                <a16:creationId xmlns:a16="http://schemas.microsoft.com/office/drawing/2014/main" id="{C8B539FA-8886-6E44-8F11-70815B6AF6FD}"/>
              </a:ext>
              <a:ext uri="{C183D7F6-B498-43B3-948B-1728B52AA6E4}">
                <adec:decorative xmlns:adec="http://schemas.microsoft.com/office/drawing/2017/decorative" val="1"/>
              </a:ext>
            </a:extLst>
          </p:cNvPr>
          <p:cNvSpPr>
            <a:spLocks noChangeArrowheads="1"/>
          </p:cNvSpPr>
          <p:nvPr userDrawn="1"/>
        </p:nvSpPr>
        <p:spPr bwMode="auto">
          <a:xfrm>
            <a:off x="0" y="31632524"/>
            <a:ext cx="43891200" cy="1285875"/>
          </a:xfrm>
          <a:prstGeom prst="rect">
            <a:avLst/>
          </a:prstGeom>
          <a:solidFill>
            <a:schemeClr val="tx1"/>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a:solidFill>
                <a:schemeClr val="tx1"/>
              </a:solidFill>
              <a:latin typeface="Arial" charset="0"/>
              <a:ea typeface="Arial" charset="0"/>
            </a:endParaRP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3291840" rtl="0" eaLnBrk="1" latinLnBrk="0" hangingPunct="1">
        <a:lnSpc>
          <a:spcPct val="90000"/>
        </a:lnSpc>
        <a:spcBef>
          <a:spcPct val="0"/>
        </a:spcBef>
        <a:buNone/>
        <a:defRPr sz="14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822960" indent="-822960" algn="l" defTabSz="3291840" rtl="0" eaLnBrk="1" latinLnBrk="0" hangingPunct="1">
        <a:lnSpc>
          <a:spcPct val="100000"/>
        </a:lnSpc>
        <a:spcBef>
          <a:spcPts val="3600"/>
        </a:spcBef>
        <a:buFont typeface="Arial" panose="020B0604020202020204" pitchFamily="34" charset="0"/>
        <a:buChar char="•"/>
        <a:defRPr sz="2800" kern="1200">
          <a:solidFill>
            <a:schemeClr val="tx1"/>
          </a:solidFill>
          <a:latin typeface="+mn-lt"/>
          <a:ea typeface="Roboto" panose="02000000000000000000" pitchFamily="2" charset="0"/>
          <a:cs typeface="Arial" panose="020B0604020202020204" pitchFamily="34" charset="0"/>
        </a:defRPr>
      </a:lvl1pPr>
      <a:lvl2pPr marL="2468880" indent="-822960" algn="l" defTabSz="3291840" rtl="0" eaLnBrk="1" latinLnBrk="0" hangingPunct="1">
        <a:lnSpc>
          <a:spcPct val="100000"/>
        </a:lnSpc>
        <a:spcBef>
          <a:spcPts val="1800"/>
        </a:spcBef>
        <a:buFont typeface="Roboto" panose="02000000000000000000" pitchFamily="2"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4114800" indent="-822960" algn="l" defTabSz="3291840" rtl="0" eaLnBrk="1" latinLnBrk="0" hangingPunct="1">
        <a:lnSpc>
          <a:spcPct val="100000"/>
        </a:lnSpc>
        <a:spcBef>
          <a:spcPts val="18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5760720" indent="-822960" algn="l" defTabSz="3291840" rtl="0" eaLnBrk="1" latinLnBrk="0" hangingPunct="1">
        <a:lnSpc>
          <a:spcPct val="100000"/>
        </a:lnSpc>
        <a:spcBef>
          <a:spcPts val="18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406640" indent="-822960" algn="l" defTabSz="3291840" rtl="0" eaLnBrk="1" latinLnBrk="0" hangingPunct="1">
        <a:lnSpc>
          <a:spcPct val="100000"/>
        </a:lnSpc>
        <a:spcBef>
          <a:spcPts val="18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18/10/relationships/comments" Target="../comments/modernComment_100_5ECD9D9E.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 Placeholder 14">
            <a:extLst>
              <a:ext uri="{FF2B5EF4-FFF2-40B4-BE49-F238E27FC236}">
                <a16:creationId xmlns:a16="http://schemas.microsoft.com/office/drawing/2014/main" id="{10387719-89D9-594C-B5D8-C267A31CEC83}"/>
              </a:ext>
            </a:extLst>
          </p:cNvPr>
          <p:cNvSpPr txBox="1">
            <a:spLocks/>
          </p:cNvSpPr>
          <p:nvPr/>
        </p:nvSpPr>
        <p:spPr>
          <a:xfrm>
            <a:off x="29746459" y="6111397"/>
            <a:ext cx="12985088" cy="1338520"/>
          </a:xfrm>
          <a:prstGeom prst="rect">
            <a:avLst/>
          </a:prstGeom>
        </p:spPr>
        <p:txBody>
          <a:bodyPr lIns="91440" tIns="45720" rIns="91440" bIns="45720" anchor="t"/>
          <a:lstStyle>
            <a:lvl1pPr marL="0" indent="0" algn="l" defTabSz="3291840" rtl="0" eaLnBrk="1" latinLnBrk="0" hangingPunct="1">
              <a:lnSpc>
                <a:spcPct val="100000"/>
              </a:lnSpc>
              <a:spcBef>
                <a:spcPts val="3600"/>
              </a:spcBef>
              <a:buFont typeface="Arial" panose="020B0604020202020204" pitchFamily="34" charset="0"/>
              <a:buNone/>
              <a:defRPr sz="5400" kern="1200">
                <a:solidFill>
                  <a:schemeClr val="tx1"/>
                </a:solidFill>
                <a:latin typeface="+mj-lt"/>
                <a:ea typeface="Roboto" panose="02000000000000000000" pitchFamily="2" charset="0"/>
                <a:cs typeface="Arial" panose="020B0604020202020204" pitchFamily="34" charset="0"/>
              </a:defRPr>
            </a:lvl1pPr>
            <a:lvl2pPr marL="2468880" indent="-822960" algn="l" defTabSz="3291840" rtl="0" eaLnBrk="1" latinLnBrk="0" hangingPunct="1">
              <a:lnSpc>
                <a:spcPct val="100000"/>
              </a:lnSpc>
              <a:spcBef>
                <a:spcPts val="1800"/>
              </a:spcBef>
              <a:buFont typeface="Roboto" panose="02000000000000000000" pitchFamily="2"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411480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576072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40664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r">
              <a:spcBef>
                <a:spcPts val="0"/>
              </a:spcBef>
              <a:spcAft>
                <a:spcPts val="1800"/>
              </a:spcAft>
            </a:pPr>
            <a:r>
              <a:rPr lang="en-US" b="1" dirty="0">
                <a:ea typeface="Roboto"/>
                <a:cs typeface="Arial"/>
              </a:rPr>
              <a:t>Who Does President Carter Support?</a:t>
            </a:r>
            <a:endParaRPr lang="en-US" b="1" dirty="0"/>
          </a:p>
          <a:p>
            <a:pPr>
              <a:lnSpc>
                <a:spcPct val="130000"/>
              </a:lnSpc>
              <a:spcBef>
                <a:spcPts val="0"/>
              </a:spcBef>
              <a:spcAft>
                <a:spcPts val="1200"/>
              </a:spcAft>
              <a:defRPr/>
            </a:pPr>
            <a:endParaRPr lang="en-US" sz="2800" dirty="0">
              <a:latin typeface="+mn-lt"/>
              <a:ea typeface="Arial" charset="0"/>
              <a:cs typeface="Arial" charset="0"/>
            </a:endParaRPr>
          </a:p>
        </p:txBody>
      </p:sp>
      <p:sp>
        <p:nvSpPr>
          <p:cNvPr id="76" name="Text Placeholder 14">
            <a:extLst>
              <a:ext uri="{FF2B5EF4-FFF2-40B4-BE49-F238E27FC236}">
                <a16:creationId xmlns:a16="http://schemas.microsoft.com/office/drawing/2014/main" id="{80184DDE-F245-FB45-A17C-7E498C24442B}"/>
              </a:ext>
            </a:extLst>
          </p:cNvPr>
          <p:cNvSpPr txBox="1">
            <a:spLocks/>
          </p:cNvSpPr>
          <p:nvPr/>
        </p:nvSpPr>
        <p:spPr>
          <a:xfrm>
            <a:off x="31134576" y="18384471"/>
            <a:ext cx="11662522" cy="1786471"/>
          </a:xfrm>
          <a:prstGeom prst="rect">
            <a:avLst/>
          </a:prstGeom>
        </p:spPr>
        <p:txBody>
          <a:bodyPr lIns="91440" tIns="45720" rIns="91440" bIns="45720" anchor="t"/>
          <a:lstStyle>
            <a:lvl1pPr marL="0" indent="0" algn="l" defTabSz="3291840" rtl="0" eaLnBrk="1" latinLnBrk="0" hangingPunct="1">
              <a:lnSpc>
                <a:spcPct val="100000"/>
              </a:lnSpc>
              <a:spcBef>
                <a:spcPts val="3600"/>
              </a:spcBef>
              <a:buFont typeface="Arial" panose="020B0604020202020204" pitchFamily="34" charset="0"/>
              <a:buNone/>
              <a:defRPr sz="5400" kern="1200">
                <a:solidFill>
                  <a:schemeClr val="tx1"/>
                </a:solidFill>
                <a:latin typeface="+mj-lt"/>
                <a:ea typeface="Roboto" panose="02000000000000000000" pitchFamily="2" charset="0"/>
                <a:cs typeface="Arial" panose="020B0604020202020204" pitchFamily="34" charset="0"/>
              </a:defRPr>
            </a:lvl1pPr>
            <a:lvl2pPr marL="2468880" indent="-822960" algn="l" defTabSz="3291840" rtl="0" eaLnBrk="1" latinLnBrk="0" hangingPunct="1">
              <a:lnSpc>
                <a:spcPct val="100000"/>
              </a:lnSpc>
              <a:spcBef>
                <a:spcPts val="1800"/>
              </a:spcBef>
              <a:buFont typeface="Roboto" panose="02000000000000000000" pitchFamily="2"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411480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576072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40664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ctr">
              <a:spcBef>
                <a:spcPts val="0"/>
              </a:spcBef>
              <a:spcAft>
                <a:spcPts val="1800"/>
              </a:spcAft>
            </a:pPr>
            <a:r>
              <a:rPr lang="en-US" b="1" dirty="0">
                <a:ea typeface="Roboto"/>
                <a:cs typeface="Arial"/>
              </a:rPr>
              <a:t>Homosexuals in Society and Professions</a:t>
            </a:r>
            <a:endParaRPr lang="en-US" dirty="0">
              <a:cs typeface="Arial"/>
            </a:endParaRPr>
          </a:p>
        </p:txBody>
      </p:sp>
      <p:sp>
        <p:nvSpPr>
          <p:cNvPr id="80" name="Title 291">
            <a:extLst>
              <a:ext uri="{FF2B5EF4-FFF2-40B4-BE49-F238E27FC236}">
                <a16:creationId xmlns:a16="http://schemas.microsoft.com/office/drawing/2014/main" id="{3C48674A-797C-4189-974F-59B5589F45F8}"/>
              </a:ext>
            </a:extLst>
          </p:cNvPr>
          <p:cNvSpPr>
            <a:spLocks noGrp="1"/>
          </p:cNvSpPr>
          <p:nvPr>
            <p:ph type="title"/>
          </p:nvPr>
        </p:nvSpPr>
        <p:spPr>
          <a:xfrm>
            <a:off x="1469522" y="856554"/>
            <a:ext cx="38727062" cy="1411287"/>
          </a:xfrm>
        </p:spPr>
        <p:txBody>
          <a:bodyPr lIns="91440" tIns="45720" rIns="91440" bIns="45720" anchor="t"/>
          <a:lstStyle/>
          <a:p>
            <a:r>
              <a:rPr lang="en-US">
                <a:ea typeface="Roboto"/>
                <a:cs typeface="Arial"/>
              </a:rPr>
              <a:t>Iowa Policy and Opinion Lab: Restoring Historical Iowa Polls</a:t>
            </a:r>
            <a:br>
              <a:rPr lang="en-US"/>
            </a:br>
            <a:endParaRPr lang="en-US"/>
          </a:p>
        </p:txBody>
      </p:sp>
      <p:sp>
        <p:nvSpPr>
          <p:cNvPr id="81" name="Text Placeholder 119">
            <a:extLst>
              <a:ext uri="{FF2B5EF4-FFF2-40B4-BE49-F238E27FC236}">
                <a16:creationId xmlns:a16="http://schemas.microsoft.com/office/drawing/2014/main" id="{FCABEB5F-4205-489A-8478-A33BC8A50D0F}"/>
              </a:ext>
            </a:extLst>
          </p:cNvPr>
          <p:cNvSpPr>
            <a:spLocks noGrp="1"/>
          </p:cNvSpPr>
          <p:nvPr>
            <p:ph type="body" sz="quarter" idx="25"/>
          </p:nvPr>
        </p:nvSpPr>
        <p:spPr>
          <a:xfrm>
            <a:off x="1469522" y="3042191"/>
            <a:ext cx="38727062" cy="1050925"/>
          </a:xfrm>
        </p:spPr>
        <p:txBody>
          <a:bodyPr lIns="91440" tIns="45720" rIns="91440" bIns="45720" anchor="t">
            <a:noAutofit/>
          </a:bodyPr>
          <a:lstStyle/>
          <a:p>
            <a:r>
              <a:rPr lang="en-US">
                <a:ea typeface="+mn-lt"/>
                <a:cs typeface="+mn-lt"/>
              </a:rPr>
              <a:t>Thom Blair, Makenna Gregurek, Yunseo Ki, and Kaitlin Knape </a:t>
            </a:r>
            <a:endParaRPr lang="en-US"/>
          </a:p>
        </p:txBody>
      </p:sp>
      <p:sp>
        <p:nvSpPr>
          <p:cNvPr id="82" name="Text Placeholder 154">
            <a:extLst>
              <a:ext uri="{FF2B5EF4-FFF2-40B4-BE49-F238E27FC236}">
                <a16:creationId xmlns:a16="http://schemas.microsoft.com/office/drawing/2014/main" id="{FC37164D-1CC3-4563-B653-57EDB4202E60}"/>
              </a:ext>
            </a:extLst>
          </p:cNvPr>
          <p:cNvSpPr>
            <a:spLocks noGrp="1"/>
          </p:cNvSpPr>
          <p:nvPr>
            <p:ph type="body" sz="quarter" idx="26"/>
          </p:nvPr>
        </p:nvSpPr>
        <p:spPr>
          <a:xfrm>
            <a:off x="1469522" y="4217988"/>
            <a:ext cx="38727062" cy="719137"/>
          </a:xfrm>
        </p:spPr>
        <p:txBody>
          <a:bodyPr lIns="91440" tIns="45720" rIns="91440" bIns="45720" anchor="t">
            <a:noAutofit/>
          </a:bodyPr>
          <a:lstStyle/>
          <a:p>
            <a:r>
              <a:rPr lang="en-US">
                <a:ea typeface="Roboto"/>
                <a:cs typeface="Arial"/>
              </a:rPr>
              <a:t>University of Iowa</a:t>
            </a:r>
            <a:endParaRPr lang="en-US"/>
          </a:p>
        </p:txBody>
      </p:sp>
      <p:pic>
        <p:nvPicPr>
          <p:cNvPr id="70" name="Picture 69" descr="The University of Iowa">
            <a:extLst>
              <a:ext uri="{FF2B5EF4-FFF2-40B4-BE49-F238E27FC236}">
                <a16:creationId xmlns:a16="http://schemas.microsoft.com/office/drawing/2014/main" id="{5675AA8D-D1FB-421A-9799-EDA4CFE92C37}"/>
              </a:ext>
            </a:extLst>
          </p:cNvPr>
          <p:cNvPicPr>
            <a:picLocks noChangeAspect="1"/>
          </p:cNvPicPr>
          <p:nvPr/>
        </p:nvPicPr>
        <p:blipFill>
          <a:blip r:embed="rId4"/>
          <a:stretch>
            <a:fillRect/>
          </a:stretch>
        </p:blipFill>
        <p:spPr>
          <a:xfrm>
            <a:off x="35251736" y="29384280"/>
            <a:ext cx="3896562" cy="1760244"/>
          </a:xfrm>
          <a:prstGeom prst="rect">
            <a:avLst/>
          </a:prstGeom>
        </p:spPr>
      </p:pic>
      <p:sp>
        <p:nvSpPr>
          <p:cNvPr id="72" name="Text Placeholder 14">
            <a:extLst>
              <a:ext uri="{FF2B5EF4-FFF2-40B4-BE49-F238E27FC236}">
                <a16:creationId xmlns:a16="http://schemas.microsoft.com/office/drawing/2014/main" id="{8B18F378-F831-3FC2-3EC9-9A98C17FF4C1}"/>
              </a:ext>
            </a:extLst>
          </p:cNvPr>
          <p:cNvSpPr txBox="1">
            <a:spLocks/>
          </p:cNvSpPr>
          <p:nvPr/>
        </p:nvSpPr>
        <p:spPr>
          <a:xfrm>
            <a:off x="1323899" y="6111396"/>
            <a:ext cx="11054738" cy="1202519"/>
          </a:xfrm>
          <a:prstGeom prst="rect">
            <a:avLst/>
          </a:prstGeom>
        </p:spPr>
        <p:txBody>
          <a:bodyPr lIns="91440" tIns="45720" rIns="91440" bIns="45720" anchor="t"/>
          <a:lstStyle>
            <a:lvl1pPr marL="0" indent="0" algn="l" defTabSz="3291840" rtl="0" eaLnBrk="1" latinLnBrk="0" hangingPunct="1">
              <a:lnSpc>
                <a:spcPct val="100000"/>
              </a:lnSpc>
              <a:spcBef>
                <a:spcPts val="3600"/>
              </a:spcBef>
              <a:buFont typeface="Arial" panose="020B0604020202020204" pitchFamily="34" charset="0"/>
              <a:buNone/>
              <a:defRPr sz="5400" kern="1200">
                <a:solidFill>
                  <a:schemeClr val="tx1"/>
                </a:solidFill>
                <a:latin typeface="+mj-lt"/>
                <a:ea typeface="Roboto" panose="02000000000000000000" pitchFamily="2" charset="0"/>
                <a:cs typeface="Arial" panose="020B0604020202020204" pitchFamily="34" charset="0"/>
              </a:defRPr>
            </a:lvl1pPr>
            <a:lvl2pPr marL="2468880" indent="-822960" algn="l" defTabSz="3291840" rtl="0" eaLnBrk="1" latinLnBrk="0" hangingPunct="1">
              <a:lnSpc>
                <a:spcPct val="100000"/>
              </a:lnSpc>
              <a:spcBef>
                <a:spcPts val="1800"/>
              </a:spcBef>
              <a:buFont typeface="Roboto" panose="02000000000000000000" pitchFamily="2"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411480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576072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40664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ctr">
              <a:spcBef>
                <a:spcPts val="0"/>
              </a:spcBef>
              <a:spcAft>
                <a:spcPts val="1800"/>
              </a:spcAft>
            </a:pPr>
            <a:r>
              <a:rPr lang="en-US" b="1" dirty="0">
                <a:ea typeface="Roboto"/>
                <a:cs typeface="Arial"/>
              </a:rPr>
              <a:t>Middle East and Palestine</a:t>
            </a:r>
            <a:endParaRPr lang="en-US" b="1" dirty="0"/>
          </a:p>
          <a:p>
            <a:pPr>
              <a:lnSpc>
                <a:spcPct val="130000"/>
              </a:lnSpc>
              <a:spcBef>
                <a:spcPts val="0"/>
              </a:spcBef>
              <a:spcAft>
                <a:spcPts val="1200"/>
              </a:spcAft>
              <a:defRPr/>
            </a:pPr>
            <a:endParaRPr lang="en-US" sz="2800" dirty="0">
              <a:latin typeface="+mn-lt"/>
              <a:ea typeface="Arial" charset="0"/>
              <a:cs typeface="Arial" charset="0"/>
            </a:endParaRPr>
          </a:p>
        </p:txBody>
      </p:sp>
      <p:cxnSp>
        <p:nvCxnSpPr>
          <p:cNvPr id="73" name="Straight Connector 72">
            <a:extLst>
              <a:ext uri="{FF2B5EF4-FFF2-40B4-BE49-F238E27FC236}">
                <a16:creationId xmlns:a16="http://schemas.microsoft.com/office/drawing/2014/main" id="{A1A64394-166D-9FC1-F58A-7EED43B6CD6A}"/>
              </a:ext>
              <a:ext uri="{C183D7F6-B498-43B3-948B-1728B52AA6E4}">
                <adec:decorative xmlns:adec="http://schemas.microsoft.com/office/drawing/2017/decorative" val="1"/>
              </a:ext>
            </a:extLst>
          </p:cNvPr>
          <p:cNvCxnSpPr>
            <a:cxnSpLocks/>
          </p:cNvCxnSpPr>
          <p:nvPr/>
        </p:nvCxnSpPr>
        <p:spPr>
          <a:xfrm>
            <a:off x="1317090" y="17941761"/>
            <a:ext cx="11596971" cy="0"/>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77" name="Text Placeholder 14">
            <a:extLst>
              <a:ext uri="{FF2B5EF4-FFF2-40B4-BE49-F238E27FC236}">
                <a16:creationId xmlns:a16="http://schemas.microsoft.com/office/drawing/2014/main" id="{AE47E544-D58F-81A7-E84D-72B6798E4F1B}"/>
              </a:ext>
            </a:extLst>
          </p:cNvPr>
          <p:cNvSpPr txBox="1">
            <a:spLocks/>
          </p:cNvSpPr>
          <p:nvPr/>
        </p:nvSpPr>
        <p:spPr>
          <a:xfrm>
            <a:off x="1323899" y="18631977"/>
            <a:ext cx="11054738" cy="1514793"/>
          </a:xfrm>
          <a:prstGeom prst="rect">
            <a:avLst/>
          </a:prstGeom>
        </p:spPr>
        <p:txBody>
          <a:bodyPr lIns="91440" tIns="45720" rIns="91440" bIns="45720" anchor="t"/>
          <a:lstStyle>
            <a:lvl1pPr marL="0" indent="0" algn="l" defTabSz="3291840" rtl="0" eaLnBrk="1" latinLnBrk="0" hangingPunct="1">
              <a:lnSpc>
                <a:spcPct val="100000"/>
              </a:lnSpc>
              <a:spcBef>
                <a:spcPts val="3600"/>
              </a:spcBef>
              <a:buFont typeface="Arial" panose="020B0604020202020204" pitchFamily="34" charset="0"/>
              <a:buNone/>
              <a:defRPr sz="5400" kern="1200">
                <a:solidFill>
                  <a:schemeClr val="tx1"/>
                </a:solidFill>
                <a:latin typeface="+mj-lt"/>
                <a:ea typeface="Roboto" panose="02000000000000000000" pitchFamily="2" charset="0"/>
                <a:cs typeface="Arial" panose="020B0604020202020204" pitchFamily="34" charset="0"/>
              </a:defRPr>
            </a:lvl1pPr>
            <a:lvl2pPr marL="2468880" indent="-822960" algn="l" defTabSz="3291840" rtl="0" eaLnBrk="1" latinLnBrk="0" hangingPunct="1">
              <a:lnSpc>
                <a:spcPct val="100000"/>
              </a:lnSpc>
              <a:spcBef>
                <a:spcPts val="1800"/>
              </a:spcBef>
              <a:buFont typeface="Roboto" panose="02000000000000000000" pitchFamily="2"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411480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576072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40664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ctr">
              <a:spcBef>
                <a:spcPts val="0"/>
              </a:spcBef>
              <a:spcAft>
                <a:spcPts val="1800"/>
              </a:spcAft>
            </a:pPr>
            <a:r>
              <a:rPr lang="en-US" b="1" dirty="0">
                <a:ea typeface="Roboto"/>
                <a:cs typeface="Arial"/>
              </a:rPr>
              <a:t>Women in Leadership Roles</a:t>
            </a:r>
            <a:endParaRPr lang="en-US" b="1" dirty="0"/>
          </a:p>
          <a:p>
            <a:pPr>
              <a:lnSpc>
                <a:spcPct val="130000"/>
              </a:lnSpc>
              <a:spcBef>
                <a:spcPts val="0"/>
              </a:spcBef>
              <a:spcAft>
                <a:spcPts val="1200"/>
              </a:spcAft>
            </a:pPr>
            <a:endParaRPr lang="en-US" altLang="en-US" sz="2800" dirty="0">
              <a:latin typeface="+mn-lt"/>
              <a:ea typeface="Arial" charset="0"/>
              <a:cs typeface="Arial"/>
            </a:endParaRPr>
          </a:p>
        </p:txBody>
      </p:sp>
      <p:pic>
        <p:nvPicPr>
          <p:cNvPr id="84" name="Picture 83">
            <a:extLst>
              <a:ext uri="{FF2B5EF4-FFF2-40B4-BE49-F238E27FC236}">
                <a16:creationId xmlns:a16="http://schemas.microsoft.com/office/drawing/2014/main" id="{B00279A4-90BF-FF35-166D-0CFAAA9231BA}"/>
              </a:ext>
            </a:extLst>
          </p:cNvPr>
          <p:cNvPicPr>
            <a:picLocks noChangeAspect="1"/>
          </p:cNvPicPr>
          <p:nvPr/>
        </p:nvPicPr>
        <p:blipFill>
          <a:blip r:embed="rId5"/>
          <a:stretch>
            <a:fillRect/>
          </a:stretch>
        </p:blipFill>
        <p:spPr>
          <a:xfrm>
            <a:off x="30646124" y="8005314"/>
            <a:ext cx="6538824" cy="8557405"/>
          </a:xfrm>
          <a:prstGeom prst="rect">
            <a:avLst/>
          </a:prstGeom>
        </p:spPr>
      </p:pic>
      <p:pic>
        <p:nvPicPr>
          <p:cNvPr id="85" name="Picture 84" descr="A graph of different colored squares&#10;&#10;Description automatically generated">
            <a:extLst>
              <a:ext uri="{FF2B5EF4-FFF2-40B4-BE49-F238E27FC236}">
                <a16:creationId xmlns:a16="http://schemas.microsoft.com/office/drawing/2014/main" id="{9A65D013-08DF-94B6-D92B-AB4B0F457B84}"/>
              </a:ext>
            </a:extLst>
          </p:cNvPr>
          <p:cNvPicPr>
            <a:picLocks noChangeAspect="1"/>
          </p:cNvPicPr>
          <p:nvPr/>
        </p:nvPicPr>
        <p:blipFill>
          <a:blip r:embed="rId6"/>
          <a:stretch>
            <a:fillRect/>
          </a:stretch>
        </p:blipFill>
        <p:spPr>
          <a:xfrm>
            <a:off x="35469687" y="20505464"/>
            <a:ext cx="7320411" cy="7717450"/>
          </a:xfrm>
          <a:prstGeom prst="rect">
            <a:avLst/>
          </a:prstGeom>
        </p:spPr>
      </p:pic>
      <p:pic>
        <p:nvPicPr>
          <p:cNvPr id="87" name="Picture 86" descr="A graph of different colors&#10;&#10;Description automatically generated">
            <a:extLst>
              <a:ext uri="{FF2B5EF4-FFF2-40B4-BE49-F238E27FC236}">
                <a16:creationId xmlns:a16="http://schemas.microsoft.com/office/drawing/2014/main" id="{49593F28-2377-285F-AE64-A9A2EE3A6CA9}"/>
              </a:ext>
            </a:extLst>
          </p:cNvPr>
          <p:cNvPicPr>
            <a:picLocks noChangeAspect="1"/>
          </p:cNvPicPr>
          <p:nvPr/>
        </p:nvPicPr>
        <p:blipFill rotWithShape="1">
          <a:blip r:embed="rId7"/>
          <a:srcRect l="5112"/>
          <a:stretch/>
        </p:blipFill>
        <p:spPr>
          <a:xfrm>
            <a:off x="926097" y="20440749"/>
            <a:ext cx="7384364" cy="7782165"/>
          </a:xfrm>
          <a:prstGeom prst="rect">
            <a:avLst/>
          </a:prstGeom>
        </p:spPr>
      </p:pic>
      <p:sp>
        <p:nvSpPr>
          <p:cNvPr id="3" name="TextBox 2">
            <a:extLst>
              <a:ext uri="{FF2B5EF4-FFF2-40B4-BE49-F238E27FC236}">
                <a16:creationId xmlns:a16="http://schemas.microsoft.com/office/drawing/2014/main" id="{FA570DB6-B24D-1424-C2F7-414790D07A4D}"/>
              </a:ext>
            </a:extLst>
          </p:cNvPr>
          <p:cNvSpPr txBox="1"/>
          <p:nvPr/>
        </p:nvSpPr>
        <p:spPr>
          <a:xfrm>
            <a:off x="8750565" y="20932976"/>
            <a:ext cx="5932117" cy="6794681"/>
          </a:xfrm>
          <a:prstGeom prst="rect">
            <a:avLst/>
          </a:prstGeom>
        </p:spPr>
        <p:txBody>
          <a:bodyPr wrap="square" lIns="91440" tIns="45720" rIns="91440" bIns="45720" rtlCol="0" anchor="t">
            <a:spAutoFit/>
          </a:bodyPr>
          <a:lstStyle/>
          <a:p>
            <a:pPr>
              <a:lnSpc>
                <a:spcPct val="130000"/>
              </a:lnSpc>
              <a:spcBef>
                <a:spcPts val="1800"/>
              </a:spcBef>
              <a:spcAft>
                <a:spcPts val="1400"/>
              </a:spcAft>
            </a:pPr>
            <a:r>
              <a:rPr lang="en-US" sz="3400" b="1" u="sng" dirty="0">
                <a:solidFill>
                  <a:srgbClr val="FFD200"/>
                </a:solidFill>
                <a:cs typeface="Georgia" charset="0"/>
              </a:rPr>
              <a:t>20%</a:t>
            </a:r>
            <a:r>
              <a:rPr lang="en-US" sz="3400" b="1" dirty="0">
                <a:solidFill>
                  <a:srgbClr val="FFD200"/>
                </a:solidFill>
                <a:cs typeface="Georgia" charset="0"/>
              </a:rPr>
              <a:t> </a:t>
            </a:r>
            <a:r>
              <a:rPr lang="en-US" sz="2800" dirty="0">
                <a:cs typeface="Georgia" charset="0"/>
              </a:rPr>
              <a:t>of respondents would oppose having a female boss.</a:t>
            </a:r>
          </a:p>
          <a:p>
            <a:pPr>
              <a:lnSpc>
                <a:spcPct val="130000"/>
              </a:lnSpc>
              <a:spcBef>
                <a:spcPts val="1800"/>
              </a:spcBef>
              <a:spcAft>
                <a:spcPts val="1400"/>
              </a:spcAft>
            </a:pPr>
            <a:r>
              <a:rPr lang="en-US" sz="3400" b="1" u="sng" dirty="0">
                <a:solidFill>
                  <a:srgbClr val="FFD200"/>
                </a:solidFill>
              </a:rPr>
              <a:t>30%</a:t>
            </a:r>
            <a:r>
              <a:rPr lang="en-US" sz="2800" dirty="0">
                <a:cs typeface="Georgia" charset="0"/>
              </a:rPr>
              <a:t> of respondents would oppose having a female governor of Iowa.</a:t>
            </a:r>
            <a:endParaRPr lang="en-US" sz="2800" dirty="0">
              <a:ea typeface="Roboto"/>
              <a:cs typeface="Georgia" charset="0"/>
            </a:endParaRPr>
          </a:p>
          <a:p>
            <a:pPr>
              <a:lnSpc>
                <a:spcPct val="130000"/>
              </a:lnSpc>
              <a:spcBef>
                <a:spcPts val="1800"/>
              </a:spcBef>
              <a:spcAft>
                <a:spcPts val="1400"/>
              </a:spcAft>
            </a:pPr>
            <a:r>
              <a:rPr lang="en-US" sz="3400" b="1" u="sng" dirty="0">
                <a:solidFill>
                  <a:srgbClr val="FFD200"/>
                </a:solidFill>
              </a:rPr>
              <a:t>27%</a:t>
            </a:r>
            <a:r>
              <a:rPr lang="en-US" sz="2800" dirty="0">
                <a:cs typeface="Georgia" charset="0"/>
              </a:rPr>
              <a:t> of respondents would oppose having a female pastor, priest, or rabbi.</a:t>
            </a:r>
            <a:endParaRPr lang="en-US" sz="2800" dirty="0">
              <a:ea typeface="Roboto"/>
              <a:cs typeface="Georgia" charset="0"/>
            </a:endParaRPr>
          </a:p>
          <a:p>
            <a:pPr>
              <a:lnSpc>
                <a:spcPct val="130000"/>
              </a:lnSpc>
              <a:spcBef>
                <a:spcPts val="1800"/>
              </a:spcBef>
              <a:spcAft>
                <a:spcPts val="1400"/>
              </a:spcAft>
            </a:pPr>
            <a:r>
              <a:rPr lang="en-US" sz="3400" b="1" u="sng" dirty="0">
                <a:solidFill>
                  <a:srgbClr val="FFD200"/>
                </a:solidFill>
              </a:rPr>
              <a:t>40%</a:t>
            </a:r>
            <a:r>
              <a:rPr lang="en-US" sz="2800" dirty="0">
                <a:cs typeface="Georgia" charset="0"/>
              </a:rPr>
              <a:t> of respondents would oppose having a female U.S. President.</a:t>
            </a:r>
            <a:endParaRPr lang="en-US" sz="2800" dirty="0">
              <a:ea typeface="Roboto"/>
              <a:cs typeface="Georgia" charset="0"/>
            </a:endParaRPr>
          </a:p>
        </p:txBody>
      </p:sp>
      <p:sp>
        <p:nvSpPr>
          <p:cNvPr id="10" name="TextBox 9">
            <a:extLst>
              <a:ext uri="{FF2B5EF4-FFF2-40B4-BE49-F238E27FC236}">
                <a16:creationId xmlns:a16="http://schemas.microsoft.com/office/drawing/2014/main" id="{B61811F2-8914-3F4D-E609-8E2ABB916BC6}"/>
              </a:ext>
            </a:extLst>
          </p:cNvPr>
          <p:cNvSpPr txBox="1"/>
          <p:nvPr/>
        </p:nvSpPr>
        <p:spPr>
          <a:xfrm>
            <a:off x="37402659" y="8119200"/>
            <a:ext cx="5588269" cy="7602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u="sng" dirty="0">
                <a:solidFill>
                  <a:schemeClr val="accent1"/>
                </a:solidFill>
                <a:latin typeface="Roboto"/>
                <a:ea typeface="Roboto"/>
                <a:cs typeface="Times"/>
              </a:rPr>
              <a:t>Less than 50%</a:t>
            </a:r>
            <a:r>
              <a:rPr lang="en-US" sz="2800" b="1" dirty="0">
                <a:solidFill>
                  <a:srgbClr val="243141"/>
                </a:solidFill>
                <a:latin typeface="Roboto"/>
                <a:ea typeface="Roboto"/>
                <a:cs typeface="Times"/>
              </a:rPr>
              <a:t> </a:t>
            </a:r>
            <a:r>
              <a:rPr lang="en-US" sz="2800" dirty="0">
                <a:solidFill>
                  <a:srgbClr val="243141"/>
                </a:solidFill>
                <a:latin typeface="Roboto"/>
                <a:ea typeface="Roboto"/>
                <a:cs typeface="Times"/>
              </a:rPr>
              <a:t>of respondents in all age ranges believed Carter was not supportive of the wealthy.</a:t>
            </a:r>
            <a:endParaRPr lang="en-US" sz="2800" dirty="0">
              <a:ea typeface="Roboto"/>
              <a:cs typeface="Roboto"/>
            </a:endParaRPr>
          </a:p>
          <a:p>
            <a:endParaRPr lang="en-US" sz="2800" dirty="0">
              <a:solidFill>
                <a:srgbClr val="243141"/>
              </a:solidFill>
              <a:latin typeface="Roboto"/>
              <a:ea typeface="Roboto"/>
              <a:cs typeface="Times"/>
            </a:endParaRPr>
          </a:p>
          <a:p>
            <a:r>
              <a:rPr lang="en-US" sz="3600" b="1" u="sng" dirty="0">
                <a:solidFill>
                  <a:schemeClr val="accent1"/>
                </a:solidFill>
                <a:latin typeface="Roboto"/>
                <a:ea typeface="Roboto"/>
                <a:cs typeface="Times"/>
              </a:rPr>
              <a:t>35%</a:t>
            </a:r>
            <a:r>
              <a:rPr lang="en-US" sz="2800" b="1" dirty="0">
                <a:solidFill>
                  <a:srgbClr val="243141"/>
                </a:solidFill>
                <a:latin typeface="Roboto"/>
                <a:ea typeface="Roboto"/>
                <a:cs typeface="Times"/>
              </a:rPr>
              <a:t> </a:t>
            </a:r>
            <a:r>
              <a:rPr lang="en-US" sz="2800" dirty="0">
                <a:solidFill>
                  <a:srgbClr val="243141"/>
                </a:solidFill>
                <a:latin typeface="Roboto"/>
                <a:ea typeface="Roboto"/>
                <a:cs typeface="Times"/>
              </a:rPr>
              <a:t>of respondents believed Carter supported farmers while </a:t>
            </a:r>
            <a:r>
              <a:rPr lang="en-US" sz="3600" b="1" u="sng" dirty="0">
                <a:solidFill>
                  <a:schemeClr val="accent1"/>
                </a:solidFill>
                <a:latin typeface="Roboto"/>
                <a:ea typeface="Roboto"/>
                <a:cs typeface="Times"/>
              </a:rPr>
              <a:t>43%</a:t>
            </a:r>
            <a:r>
              <a:rPr lang="en-US" sz="2800" b="1" dirty="0">
                <a:solidFill>
                  <a:srgbClr val="243141"/>
                </a:solidFill>
                <a:latin typeface="Roboto"/>
                <a:ea typeface="Roboto"/>
                <a:cs typeface="Times"/>
              </a:rPr>
              <a:t> </a:t>
            </a:r>
            <a:r>
              <a:rPr lang="en-US" sz="2800" dirty="0">
                <a:solidFill>
                  <a:srgbClr val="243141"/>
                </a:solidFill>
                <a:latin typeface="Roboto"/>
                <a:ea typeface="Roboto"/>
                <a:cs typeface="Times"/>
              </a:rPr>
              <a:t>answered “against.” </a:t>
            </a:r>
            <a:endParaRPr lang="en-US" sz="2800" dirty="0">
              <a:solidFill>
                <a:srgbClr val="000000"/>
              </a:solidFill>
              <a:latin typeface="Roboto"/>
              <a:ea typeface="Roboto"/>
              <a:cs typeface="Roboto"/>
            </a:endParaRPr>
          </a:p>
          <a:p>
            <a:endParaRPr lang="en-US" sz="2800" dirty="0">
              <a:solidFill>
                <a:srgbClr val="243141"/>
              </a:solidFill>
              <a:latin typeface="Roboto"/>
              <a:ea typeface="Roboto"/>
              <a:cs typeface="Times"/>
            </a:endParaRPr>
          </a:p>
          <a:p>
            <a:r>
              <a:rPr lang="en-US" sz="2800" dirty="0">
                <a:latin typeface="Roboto"/>
                <a:ea typeface="Roboto"/>
                <a:cs typeface="Times"/>
              </a:rPr>
              <a:t>Combined, </a:t>
            </a:r>
            <a:r>
              <a:rPr lang="en-US" sz="3600" b="1" u="sng" dirty="0">
                <a:solidFill>
                  <a:schemeClr val="accent1"/>
                </a:solidFill>
                <a:latin typeface="Roboto"/>
                <a:ea typeface="Roboto"/>
                <a:cs typeface="Times"/>
              </a:rPr>
              <a:t>73%</a:t>
            </a:r>
            <a:r>
              <a:rPr lang="en-US" sz="2800" dirty="0">
                <a:solidFill>
                  <a:schemeClr val="accent1"/>
                </a:solidFill>
                <a:latin typeface="Roboto"/>
                <a:ea typeface="Roboto"/>
                <a:cs typeface="Times"/>
              </a:rPr>
              <a:t> </a:t>
            </a:r>
            <a:r>
              <a:rPr lang="en-US" sz="2800" dirty="0">
                <a:latin typeface="Roboto"/>
                <a:ea typeface="Roboto"/>
                <a:cs typeface="Times"/>
              </a:rPr>
              <a:t>of Republicans and Democrats </a:t>
            </a:r>
            <a:r>
              <a:rPr lang="en-US" sz="2800" dirty="0">
                <a:solidFill>
                  <a:srgbClr val="243141"/>
                </a:solidFill>
                <a:latin typeface="Roboto"/>
                <a:ea typeface="Roboto"/>
                <a:cs typeface="Times"/>
              </a:rPr>
              <a:t>believed that Carter sided with Southern states.</a:t>
            </a:r>
          </a:p>
          <a:p>
            <a:endParaRPr lang="en-US" sz="2800" dirty="0">
              <a:solidFill>
                <a:srgbClr val="243141"/>
              </a:solidFill>
              <a:latin typeface="Roboto"/>
              <a:ea typeface="Roboto"/>
              <a:cs typeface="Times"/>
            </a:endParaRPr>
          </a:p>
          <a:p>
            <a:r>
              <a:rPr lang="en-US" sz="2800" dirty="0">
                <a:latin typeface="Roboto"/>
                <a:ea typeface="Roboto"/>
                <a:cs typeface="Times"/>
              </a:rPr>
              <a:t>Across age groups, </a:t>
            </a:r>
            <a:r>
              <a:rPr lang="en-US" sz="3600" b="1" u="sng" dirty="0">
                <a:solidFill>
                  <a:schemeClr val="accent1"/>
                </a:solidFill>
                <a:latin typeface="Roboto"/>
                <a:ea typeface="Roboto"/>
                <a:cs typeface="Times"/>
              </a:rPr>
              <a:t>50%</a:t>
            </a:r>
            <a:r>
              <a:rPr lang="en-US" sz="2800" dirty="0">
                <a:latin typeface="Roboto"/>
                <a:ea typeface="Roboto"/>
                <a:cs typeface="Times"/>
              </a:rPr>
              <a:t> of respondents believed that Carter supported the young.</a:t>
            </a:r>
          </a:p>
        </p:txBody>
      </p:sp>
      <p:sp>
        <p:nvSpPr>
          <p:cNvPr id="118" name="Content Placeholder 9">
            <a:extLst>
              <a:ext uri="{FF2B5EF4-FFF2-40B4-BE49-F238E27FC236}">
                <a16:creationId xmlns:a16="http://schemas.microsoft.com/office/drawing/2014/main" id="{09F2AED5-6F98-BE49-BB47-854F1E2A5064}"/>
              </a:ext>
            </a:extLst>
          </p:cNvPr>
          <p:cNvSpPr txBox="1">
            <a:spLocks/>
          </p:cNvSpPr>
          <p:nvPr/>
        </p:nvSpPr>
        <p:spPr>
          <a:xfrm>
            <a:off x="19445151" y="6111396"/>
            <a:ext cx="6201790" cy="1225033"/>
          </a:xfrm>
          <a:prstGeom prst="rect">
            <a:avLst/>
          </a:prstGeom>
        </p:spPr>
        <p:txBody>
          <a:bodyPr lIns="91440" tIns="45720" rIns="91440" bIns="45720" anchor="t"/>
          <a:lstStyle>
            <a:lvl1pPr marL="0" indent="-457200" algn="l" defTabSz="3291840" rtl="0" eaLnBrk="1" latinLnBrk="0" hangingPunct="1">
              <a:lnSpc>
                <a:spcPts val="4600"/>
              </a:lnSpc>
              <a:spcBef>
                <a:spcPts val="0"/>
              </a:spcBef>
              <a:buFontTx/>
              <a:buNone/>
              <a:defRPr sz="2800" kern="1200" baseline="0">
                <a:solidFill>
                  <a:schemeClr val="tx1"/>
                </a:solidFill>
                <a:latin typeface="Arial" charset="0"/>
                <a:ea typeface="Roboto" panose="02000000000000000000" pitchFamily="2" charset="0"/>
                <a:cs typeface="Arial" panose="020B0604020202020204" pitchFamily="34" charset="0"/>
              </a:defRPr>
            </a:lvl1pPr>
            <a:lvl2pPr marL="914400" indent="-457200" algn="l" defTabSz="3291840" rtl="0" eaLnBrk="1" latinLnBrk="0" hangingPunct="1">
              <a:lnSpc>
                <a:spcPts val="4600"/>
              </a:lnSpc>
              <a:spcBef>
                <a:spcPts val="0"/>
              </a:spcBef>
              <a:buClr>
                <a:schemeClr val="tx2"/>
              </a:buClr>
              <a:buSzPct val="100000"/>
              <a:buFont typeface="Roboto" panose="02000000000000000000" pitchFamily="2" charset="0"/>
              <a:buChar char="–"/>
              <a:defRPr sz="2800" kern="1200" baseline="0">
                <a:solidFill>
                  <a:schemeClr val="tx1"/>
                </a:solidFill>
                <a:latin typeface=""/>
                <a:ea typeface="Roboto" panose="02000000000000000000" pitchFamily="2" charset="0"/>
                <a:cs typeface="Arial" panose="020B0604020202020204" pitchFamily="34" charset="0"/>
              </a:defRPr>
            </a:lvl2pPr>
            <a:lvl3pPr marL="1371600" indent="-274320" algn="l" defTabSz="3291840" rtl="0" eaLnBrk="1" latinLnBrk="0" hangingPunct="1">
              <a:lnSpc>
                <a:spcPts val="4600"/>
              </a:lnSpc>
              <a:spcBef>
                <a:spcPts val="0"/>
              </a:spcBef>
              <a:buClr>
                <a:schemeClr val="tx1"/>
              </a:buClr>
              <a:buSzPct val="120000"/>
              <a:buFont typeface="System Font Regular"/>
              <a:buChar char="-"/>
              <a:defRPr sz="2800" kern="1200" baseline="0">
                <a:solidFill>
                  <a:schemeClr val="tx1"/>
                </a:solidFill>
                <a:latin typeface=""/>
                <a:ea typeface="Roboto" panose="02000000000000000000" pitchFamily="2" charset="0"/>
                <a:cs typeface="Arial" panose="020B0604020202020204" pitchFamily="34" charset="0"/>
              </a:defRPr>
            </a:lvl3pPr>
            <a:lvl4pPr marL="1645920" indent="-274320" algn="l" defTabSz="3291840" rtl="0" eaLnBrk="1" latinLnBrk="0" hangingPunct="1">
              <a:lnSpc>
                <a:spcPts val="4600"/>
              </a:lnSpc>
              <a:spcBef>
                <a:spcPts val="0"/>
              </a:spcBef>
              <a:buClr>
                <a:schemeClr val="tx1"/>
              </a:buClr>
              <a:buSzPct val="120000"/>
              <a:buFont typeface="System Font Regular"/>
              <a:buChar char="-"/>
              <a:defRPr sz="2800" kern="1200" baseline="0">
                <a:solidFill>
                  <a:schemeClr val="tx1"/>
                </a:solidFill>
                <a:latin typeface=""/>
                <a:ea typeface="Roboto" panose="02000000000000000000" pitchFamily="2" charset="0"/>
                <a:cs typeface="Arial" panose="020B0604020202020204" pitchFamily="34" charset="0"/>
              </a:defRPr>
            </a:lvl4pPr>
            <a:lvl5pPr marL="1920240" indent="-274320" algn="l" defTabSz="3291840" rtl="0" eaLnBrk="1" latinLnBrk="0" hangingPunct="1">
              <a:lnSpc>
                <a:spcPts val="4600"/>
              </a:lnSpc>
              <a:spcBef>
                <a:spcPts val="0"/>
              </a:spcBef>
              <a:buClr>
                <a:schemeClr val="tx1"/>
              </a:buClr>
              <a:buSzPct val="120000"/>
              <a:buFont typeface="System Font Regular"/>
              <a:buChar char="-"/>
              <a:tabLst/>
              <a:defRPr sz="2800" kern="1200" baseline="0">
                <a:solidFill>
                  <a:schemeClr val="tx1"/>
                </a:solidFill>
                <a:latin typeface=""/>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ctr">
              <a:lnSpc>
                <a:spcPct val="100000"/>
              </a:lnSpc>
              <a:spcAft>
                <a:spcPts val="1800"/>
              </a:spcAft>
            </a:pPr>
            <a:r>
              <a:rPr lang="en-US" sz="7200" b="1" dirty="0">
                <a:latin typeface="+mj-lt"/>
                <a:ea typeface="Roboto"/>
                <a:cs typeface="Arial"/>
              </a:rPr>
              <a:t>About IPOL</a:t>
            </a:r>
            <a:endParaRPr lang="en-US" sz="7200" dirty="0"/>
          </a:p>
          <a:p>
            <a:pPr algn="ctr">
              <a:lnSpc>
                <a:spcPct val="120000"/>
              </a:lnSpc>
            </a:pPr>
            <a:endParaRPr lang="en-US" b="1" dirty="0"/>
          </a:p>
        </p:txBody>
      </p:sp>
      <p:cxnSp>
        <p:nvCxnSpPr>
          <p:cNvPr id="125" name="Straight Connector 124">
            <a:extLst>
              <a:ext uri="{FF2B5EF4-FFF2-40B4-BE49-F238E27FC236}">
                <a16:creationId xmlns:a16="http://schemas.microsoft.com/office/drawing/2014/main" id="{343E7DE3-CAA6-134C-9147-6A96C1ABF52F}"/>
              </a:ext>
              <a:ext uri="{C183D7F6-B498-43B3-948B-1728B52AA6E4}">
                <adec:decorative xmlns:adec="http://schemas.microsoft.com/office/drawing/2017/decorative" val="1"/>
              </a:ext>
            </a:extLst>
          </p:cNvPr>
          <p:cNvCxnSpPr>
            <a:cxnSpLocks/>
          </p:cNvCxnSpPr>
          <p:nvPr/>
        </p:nvCxnSpPr>
        <p:spPr>
          <a:xfrm>
            <a:off x="21185517" y="7545451"/>
            <a:ext cx="2268273" cy="0"/>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81" name="Acknowledgments">
            <a:extLst>
              <a:ext uri="{FF2B5EF4-FFF2-40B4-BE49-F238E27FC236}">
                <a16:creationId xmlns:a16="http://schemas.microsoft.com/office/drawing/2014/main" id="{3CC28FEA-FD1D-744B-A9E2-B8480D75F0CF}"/>
              </a:ext>
            </a:extLst>
          </p:cNvPr>
          <p:cNvSpPr txBox="1">
            <a:spLocks/>
          </p:cNvSpPr>
          <p:nvPr/>
        </p:nvSpPr>
        <p:spPr>
          <a:xfrm>
            <a:off x="15281375" y="26985131"/>
            <a:ext cx="14522331" cy="3958622"/>
          </a:xfrm>
          <a:prstGeom prst="rect">
            <a:avLst/>
          </a:prstGeom>
        </p:spPr>
        <p:txBody>
          <a:bodyPr lIns="91440" tIns="45720" rIns="91440" bIns="45720" anchor="t"/>
          <a:lstStyle>
            <a:lvl1pPr marL="0" indent="0" algn="l" defTabSz="3291840" rtl="0" eaLnBrk="1" latinLnBrk="0" hangingPunct="1">
              <a:lnSpc>
                <a:spcPct val="100000"/>
              </a:lnSpc>
              <a:spcBef>
                <a:spcPts val="3600"/>
              </a:spcBef>
              <a:buFont typeface="Arial" panose="020B0604020202020204" pitchFamily="34" charset="0"/>
              <a:buNone/>
              <a:defRPr sz="5400" kern="1200">
                <a:solidFill>
                  <a:schemeClr val="tx1"/>
                </a:solidFill>
                <a:latin typeface="+mj-lt"/>
                <a:ea typeface="Roboto" panose="02000000000000000000" pitchFamily="2" charset="0"/>
                <a:cs typeface="Arial" panose="020B0604020202020204" pitchFamily="34" charset="0"/>
              </a:defRPr>
            </a:lvl1pPr>
            <a:lvl2pPr marL="2468880" indent="-822960" algn="l" defTabSz="3291840" rtl="0" eaLnBrk="1" latinLnBrk="0" hangingPunct="1">
              <a:lnSpc>
                <a:spcPct val="100000"/>
              </a:lnSpc>
              <a:spcBef>
                <a:spcPts val="1800"/>
              </a:spcBef>
              <a:buFont typeface="Roboto" panose="02000000000000000000" pitchFamily="2"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411480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576072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406640" indent="-822960" algn="l" defTabSz="3291840" rtl="0" eaLnBrk="1" latinLnBrk="0" hangingPunct="1">
              <a:lnSpc>
                <a:spcPct val="100000"/>
              </a:lnSpc>
              <a:spcBef>
                <a:spcPts val="1800"/>
              </a:spcBef>
              <a:buFont typeface="Arial" panose="020B0604020202020204" pitchFamily="34" charset="0"/>
              <a:buChar char="•"/>
              <a:defRPr sz="54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ctr">
              <a:spcBef>
                <a:spcPts val="0"/>
              </a:spcBef>
              <a:spcAft>
                <a:spcPts val="1800"/>
              </a:spcAft>
            </a:pPr>
            <a:r>
              <a:rPr lang="en-US" b="1" dirty="0">
                <a:ea typeface="Roboto"/>
                <a:cs typeface="Arial"/>
              </a:rPr>
              <a:t>Acknowledgments </a:t>
            </a:r>
            <a:endParaRPr lang="en-US" dirty="0"/>
          </a:p>
          <a:p>
            <a:pPr algn="ctr">
              <a:lnSpc>
                <a:spcPct val="130000"/>
              </a:lnSpc>
              <a:spcBef>
                <a:spcPts val="0"/>
              </a:spcBef>
              <a:spcAft>
                <a:spcPts val="1200"/>
              </a:spcAft>
            </a:pPr>
            <a:endParaRPr lang="en-US" sz="2800" dirty="0">
              <a:ea typeface="+mj-lt"/>
              <a:cs typeface="+mj-lt"/>
            </a:endParaRPr>
          </a:p>
          <a:p>
            <a:pPr algn="ctr">
              <a:lnSpc>
                <a:spcPct val="130000"/>
              </a:lnSpc>
              <a:spcBef>
                <a:spcPts val="0"/>
              </a:spcBef>
              <a:spcAft>
                <a:spcPts val="1200"/>
              </a:spcAft>
            </a:pPr>
            <a:r>
              <a:rPr lang="en-US" sz="2800" dirty="0">
                <a:ea typeface="+mj-lt"/>
                <a:cs typeface="+mj-lt"/>
              </a:rPr>
              <a:t>IPOL is grateful for support received through the University of Iowa’s Public Policy Center, the Provost’s Office of Engagement, UI's Strategic Initiatives Fund, and the Marvin and Rose Lee Pomerantz Chair in Political Science</a:t>
            </a:r>
            <a:r>
              <a:rPr lang="en-US" sz="2800" dirty="0">
                <a:solidFill>
                  <a:srgbClr val="000000"/>
                </a:solidFill>
                <a:ea typeface="+mj-lt"/>
                <a:cs typeface="+mj-lt"/>
              </a:rPr>
              <a:t>. We also thank Carol Hunter at the Des Moines Register for her assistance.</a:t>
            </a:r>
            <a:endParaRPr lang="en-US" sz="2800" dirty="0"/>
          </a:p>
        </p:txBody>
      </p:sp>
      <p:sp>
        <p:nvSpPr>
          <p:cNvPr id="71" name="TextBox 70">
            <a:extLst>
              <a:ext uri="{FF2B5EF4-FFF2-40B4-BE49-F238E27FC236}">
                <a16:creationId xmlns:a16="http://schemas.microsoft.com/office/drawing/2014/main" id="{3A8C7A19-6AC5-FF6E-3020-880680E19A39}"/>
              </a:ext>
            </a:extLst>
          </p:cNvPr>
          <p:cNvSpPr txBox="1"/>
          <p:nvPr/>
        </p:nvSpPr>
        <p:spPr>
          <a:xfrm>
            <a:off x="15136929" y="11848862"/>
            <a:ext cx="15441281" cy="24449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30000"/>
              </a:lnSpc>
              <a:spcBef>
                <a:spcPts val="1800"/>
              </a:spcBef>
              <a:spcAft>
                <a:spcPts val="1400"/>
              </a:spcAft>
            </a:pPr>
            <a:r>
              <a:rPr lang="en-US" sz="7200" b="1" dirty="0">
                <a:cs typeface="Segoe UI"/>
              </a:rPr>
              <a:t>Restoring Historical Iowa Polls</a:t>
            </a:r>
            <a:r>
              <a:rPr lang="en-US" sz="7200" dirty="0">
                <a:cs typeface="Segoe UI"/>
              </a:rPr>
              <a:t>​</a:t>
            </a:r>
          </a:p>
          <a:p>
            <a:pPr algn="ctr">
              <a:lnSpc>
                <a:spcPct val="130000"/>
              </a:lnSpc>
              <a:spcBef>
                <a:spcPts val="1800"/>
              </a:spcBef>
              <a:spcAft>
                <a:spcPts val="1400"/>
              </a:spcAft>
            </a:pPr>
            <a:r>
              <a:rPr lang="en-US" sz="2800" dirty="0">
                <a:latin typeface="Arial"/>
                <a:cs typeface="Segoe UI"/>
              </a:rPr>
              <a:t>​</a:t>
            </a:r>
          </a:p>
        </p:txBody>
      </p:sp>
      <p:sp>
        <p:nvSpPr>
          <p:cNvPr id="78" name="TextBox 77">
            <a:extLst>
              <a:ext uri="{FF2B5EF4-FFF2-40B4-BE49-F238E27FC236}">
                <a16:creationId xmlns:a16="http://schemas.microsoft.com/office/drawing/2014/main" id="{3A7642A4-6ACE-62FB-721F-86964A7D0B2D}"/>
              </a:ext>
            </a:extLst>
          </p:cNvPr>
          <p:cNvSpPr txBox="1"/>
          <p:nvPr/>
        </p:nvSpPr>
        <p:spPr>
          <a:xfrm>
            <a:off x="14821901" y="21348951"/>
            <a:ext cx="15441281" cy="14033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30000"/>
              </a:lnSpc>
              <a:spcBef>
                <a:spcPts val="1800"/>
              </a:spcBef>
              <a:spcAft>
                <a:spcPts val="1400"/>
              </a:spcAft>
            </a:pPr>
            <a:r>
              <a:rPr lang="en-US" sz="7200" b="1" dirty="0">
                <a:ea typeface="Roboto"/>
                <a:cs typeface="Segoe UI"/>
              </a:rPr>
              <a:t>Iowa Poll #229</a:t>
            </a:r>
            <a:r>
              <a:rPr lang="en-US" sz="2800" dirty="0">
                <a:latin typeface="Arial"/>
                <a:cs typeface="Segoe UI"/>
              </a:rPr>
              <a:t>​</a:t>
            </a:r>
            <a:endParaRPr lang="en-US" dirty="0"/>
          </a:p>
        </p:txBody>
      </p:sp>
      <p:cxnSp>
        <p:nvCxnSpPr>
          <p:cNvPr id="79" name="Straight Connector 78">
            <a:extLst>
              <a:ext uri="{FF2B5EF4-FFF2-40B4-BE49-F238E27FC236}">
                <a16:creationId xmlns:a16="http://schemas.microsoft.com/office/drawing/2014/main" id="{8ED7C3DE-D971-5625-97D1-9E22B5F21528}"/>
              </a:ext>
              <a:ext uri="{C183D7F6-B498-43B3-948B-1728B52AA6E4}">
                <adec:decorative xmlns:adec="http://schemas.microsoft.com/office/drawing/2017/decorative" val="1"/>
              </a:ext>
            </a:extLst>
          </p:cNvPr>
          <p:cNvCxnSpPr>
            <a:cxnSpLocks/>
          </p:cNvCxnSpPr>
          <p:nvPr/>
        </p:nvCxnSpPr>
        <p:spPr>
          <a:xfrm>
            <a:off x="21193929" y="13545337"/>
            <a:ext cx="2268273" cy="0"/>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AF6D40D-13DB-5E94-316D-C837690D6BFE}"/>
              </a:ext>
              <a:ext uri="{C183D7F6-B498-43B3-948B-1728B52AA6E4}">
                <adec:decorative xmlns:adec="http://schemas.microsoft.com/office/drawing/2017/decorative" val="1"/>
              </a:ext>
            </a:extLst>
          </p:cNvPr>
          <p:cNvCxnSpPr>
            <a:cxnSpLocks/>
          </p:cNvCxnSpPr>
          <p:nvPr/>
        </p:nvCxnSpPr>
        <p:spPr>
          <a:xfrm>
            <a:off x="21116407" y="23182846"/>
            <a:ext cx="2268273" cy="0"/>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0BD132-8B49-A902-5A7F-7EAC5831E54F}"/>
              </a:ext>
            </a:extLst>
          </p:cNvPr>
          <p:cNvSpPr txBox="1"/>
          <p:nvPr/>
        </p:nvSpPr>
        <p:spPr>
          <a:xfrm>
            <a:off x="15493501" y="8019702"/>
            <a:ext cx="14728139" cy="35304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30000"/>
              </a:lnSpc>
              <a:spcBef>
                <a:spcPts val="1800"/>
              </a:spcBef>
              <a:spcAft>
                <a:spcPts val="1400"/>
              </a:spcAft>
            </a:pPr>
            <a:r>
              <a:rPr lang="en-US" sz="3500" dirty="0">
                <a:ea typeface="Roboto"/>
                <a:cs typeface="Georgia" charset="0"/>
              </a:rPr>
              <a:t>The Iowa Policy and Opinion Lab is a research group with about 20 student associates who collaborate to study policymaking and public opinion in Iowa. Currently, the students are restoring rediscovered Iowa opinion polls from 1946 to 1981 originally conducted by the Des Moines Register to examine and compare responses to modern-day opinions. </a:t>
            </a:r>
            <a:endParaRPr lang="en-US" sz="3500" dirty="0"/>
          </a:p>
        </p:txBody>
      </p:sp>
      <p:pic>
        <p:nvPicPr>
          <p:cNvPr id="4" name="Picture 3" descr="A tape in a plastic container&#10;&#10;Description automatically generated">
            <a:extLst>
              <a:ext uri="{FF2B5EF4-FFF2-40B4-BE49-F238E27FC236}">
                <a16:creationId xmlns:a16="http://schemas.microsoft.com/office/drawing/2014/main" id="{2A5B738A-268D-6744-891C-929AB5140530}"/>
              </a:ext>
            </a:extLst>
          </p:cNvPr>
          <p:cNvPicPr>
            <a:picLocks noChangeAspect="1"/>
          </p:cNvPicPr>
          <p:nvPr/>
        </p:nvPicPr>
        <p:blipFill>
          <a:blip r:embed="rId8"/>
          <a:stretch>
            <a:fillRect/>
          </a:stretch>
        </p:blipFill>
        <p:spPr>
          <a:xfrm>
            <a:off x="25327921" y="13882786"/>
            <a:ext cx="3484914" cy="3340925"/>
          </a:xfrm>
          <a:prstGeom prst="rect">
            <a:avLst/>
          </a:prstGeom>
        </p:spPr>
      </p:pic>
      <p:pic>
        <p:nvPicPr>
          <p:cNvPr id="5" name="Picture 4" descr="A white paper with numbers and letters&#10;&#10;Description automatically generated">
            <a:extLst>
              <a:ext uri="{FF2B5EF4-FFF2-40B4-BE49-F238E27FC236}">
                <a16:creationId xmlns:a16="http://schemas.microsoft.com/office/drawing/2014/main" id="{5D4E8BEE-AF31-CA93-B8CC-154BB1F9D972}"/>
              </a:ext>
            </a:extLst>
          </p:cNvPr>
          <p:cNvPicPr>
            <a:picLocks noChangeAspect="1"/>
          </p:cNvPicPr>
          <p:nvPr/>
        </p:nvPicPr>
        <p:blipFill>
          <a:blip r:embed="rId9"/>
          <a:stretch>
            <a:fillRect/>
          </a:stretch>
        </p:blipFill>
        <p:spPr>
          <a:xfrm>
            <a:off x="16425608" y="17779626"/>
            <a:ext cx="5150425" cy="3127414"/>
          </a:xfrm>
          <a:prstGeom prst="rect">
            <a:avLst/>
          </a:prstGeom>
        </p:spPr>
      </p:pic>
      <p:sp>
        <p:nvSpPr>
          <p:cNvPr id="7" name="TextBox 6">
            <a:extLst>
              <a:ext uri="{FF2B5EF4-FFF2-40B4-BE49-F238E27FC236}">
                <a16:creationId xmlns:a16="http://schemas.microsoft.com/office/drawing/2014/main" id="{FF5394D7-8531-7727-5852-C004E6F441CD}"/>
              </a:ext>
            </a:extLst>
          </p:cNvPr>
          <p:cNvSpPr txBox="1"/>
          <p:nvPr/>
        </p:nvSpPr>
        <p:spPr>
          <a:xfrm>
            <a:off x="22354655" y="17908804"/>
            <a:ext cx="8137181" cy="325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spcBef>
                <a:spcPts val="1800"/>
              </a:spcBef>
              <a:spcAft>
                <a:spcPts val="1400"/>
              </a:spcAft>
            </a:pPr>
            <a:r>
              <a:rPr lang="en-US" sz="2800" dirty="0"/>
              <a:t>Unfortunately, we were unable to retrieve the survey data from the 40 year-old tape reels. </a:t>
            </a:r>
            <a:endParaRPr lang="en-US" sz="7250" dirty="0"/>
          </a:p>
          <a:p>
            <a:pPr>
              <a:lnSpc>
                <a:spcPct val="130000"/>
              </a:lnSpc>
              <a:spcBef>
                <a:spcPts val="1800"/>
              </a:spcBef>
              <a:spcAft>
                <a:spcPts val="1400"/>
              </a:spcAft>
            </a:pPr>
            <a:r>
              <a:rPr lang="en-US" sz="2800" dirty="0"/>
              <a:t>So we double-entered it by hand from the printed copies we received, totaling about 200,000 entries.</a:t>
            </a:r>
            <a:endParaRPr lang="en-US" sz="7250" dirty="0">
              <a:ea typeface="Roboto"/>
            </a:endParaRPr>
          </a:p>
        </p:txBody>
      </p:sp>
      <p:sp>
        <p:nvSpPr>
          <p:cNvPr id="8" name="TextBox 7">
            <a:extLst>
              <a:ext uri="{FF2B5EF4-FFF2-40B4-BE49-F238E27FC236}">
                <a16:creationId xmlns:a16="http://schemas.microsoft.com/office/drawing/2014/main" id="{55E71A6B-710B-EE33-80EA-FAA84A08B5B9}"/>
              </a:ext>
            </a:extLst>
          </p:cNvPr>
          <p:cNvSpPr txBox="1"/>
          <p:nvPr/>
        </p:nvSpPr>
        <p:spPr>
          <a:xfrm>
            <a:off x="16424804" y="14592533"/>
            <a:ext cx="8907909" cy="1722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spcBef>
                <a:spcPts val="1800"/>
              </a:spcBef>
              <a:spcAft>
                <a:spcPts val="1400"/>
              </a:spcAft>
            </a:pPr>
            <a:r>
              <a:rPr lang="en-US" sz="2800" dirty="0"/>
              <a:t>We received boxes of old Iowa Poll questionnaires and data sets from the 1940s through the 1980s from the estate of Tom Mans, UI PhD in Political Science, 1981. </a:t>
            </a:r>
            <a:endParaRPr lang="en-US" sz="2800" dirty="0">
              <a:ea typeface="Roboto"/>
            </a:endParaRPr>
          </a:p>
        </p:txBody>
      </p:sp>
      <p:sp>
        <p:nvSpPr>
          <p:cNvPr id="12" name="TextBox 11">
            <a:extLst>
              <a:ext uri="{FF2B5EF4-FFF2-40B4-BE49-F238E27FC236}">
                <a16:creationId xmlns:a16="http://schemas.microsoft.com/office/drawing/2014/main" id="{68C67304-15AF-4C5F-1A4C-4EEB84B485CC}"/>
              </a:ext>
            </a:extLst>
          </p:cNvPr>
          <p:cNvSpPr txBox="1"/>
          <p:nvPr/>
        </p:nvSpPr>
        <p:spPr>
          <a:xfrm>
            <a:off x="15766421" y="23688305"/>
            <a:ext cx="14286017" cy="2543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30000"/>
              </a:lnSpc>
              <a:spcBef>
                <a:spcPts val="1800"/>
              </a:spcBef>
              <a:spcAft>
                <a:spcPts val="1400"/>
              </a:spcAft>
            </a:pPr>
            <a:r>
              <a:rPr lang="en-US" sz="2800" dirty="0">
                <a:ea typeface="Roboto"/>
              </a:rPr>
              <a:t>Conducted by the Des Moines Register.</a:t>
            </a:r>
            <a:endParaRPr lang="en-US" dirty="0">
              <a:ea typeface="Roboto"/>
            </a:endParaRPr>
          </a:p>
          <a:p>
            <a:pPr algn="ctr">
              <a:lnSpc>
                <a:spcPct val="130000"/>
              </a:lnSpc>
              <a:spcBef>
                <a:spcPts val="1800"/>
              </a:spcBef>
              <a:spcAft>
                <a:spcPts val="1400"/>
              </a:spcAft>
            </a:pPr>
            <a:r>
              <a:rPr lang="en-US" sz="2800" dirty="0">
                <a:ea typeface="Roboto"/>
              </a:rPr>
              <a:t>Completed 600 face-to-face interviews with Iowans from March 15-18, 1978. </a:t>
            </a:r>
            <a:endParaRPr lang="en-US" dirty="0">
              <a:ea typeface="Roboto"/>
            </a:endParaRPr>
          </a:p>
          <a:p>
            <a:pPr algn="ctr">
              <a:lnSpc>
                <a:spcPct val="130000"/>
              </a:lnSpc>
              <a:spcBef>
                <a:spcPts val="1800"/>
              </a:spcBef>
              <a:spcAft>
                <a:spcPts val="1400"/>
              </a:spcAft>
            </a:pPr>
            <a:r>
              <a:rPr lang="en-US" sz="2800" dirty="0">
                <a:ea typeface="Roboto"/>
              </a:rPr>
              <a:t>Asked over 100 questions about Iowa politics, international issues, travel, and sports.</a:t>
            </a:r>
          </a:p>
        </p:txBody>
      </p:sp>
      <p:cxnSp>
        <p:nvCxnSpPr>
          <p:cNvPr id="13" name="Straight Connector 12">
            <a:extLst>
              <a:ext uri="{FF2B5EF4-FFF2-40B4-BE49-F238E27FC236}">
                <a16:creationId xmlns:a16="http://schemas.microsoft.com/office/drawing/2014/main" id="{8CE19994-EC9D-1993-5CA2-2235525B224A}"/>
              </a:ext>
              <a:ext uri="{C183D7F6-B498-43B3-948B-1728B52AA6E4}">
                <adec:decorative xmlns:adec="http://schemas.microsoft.com/office/drawing/2017/decorative" val="1"/>
              </a:ext>
            </a:extLst>
          </p:cNvPr>
          <p:cNvCxnSpPr>
            <a:cxnSpLocks/>
          </p:cNvCxnSpPr>
          <p:nvPr/>
        </p:nvCxnSpPr>
        <p:spPr>
          <a:xfrm>
            <a:off x="21103117" y="28239222"/>
            <a:ext cx="2268273" cy="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14" name="Picture 13" descr="A qr code on a white background&#10;&#10;Description automatically generated">
            <a:extLst>
              <a:ext uri="{FF2B5EF4-FFF2-40B4-BE49-F238E27FC236}">
                <a16:creationId xmlns:a16="http://schemas.microsoft.com/office/drawing/2014/main" id="{54E3815B-3869-949B-7D70-C81AFA7FBF93}"/>
              </a:ext>
            </a:extLst>
          </p:cNvPr>
          <p:cNvPicPr>
            <a:picLocks noChangeAspect="1"/>
          </p:cNvPicPr>
          <p:nvPr/>
        </p:nvPicPr>
        <p:blipFill>
          <a:blip r:embed="rId10"/>
          <a:stretch>
            <a:fillRect/>
          </a:stretch>
        </p:blipFill>
        <p:spPr>
          <a:xfrm>
            <a:off x="40487930" y="491837"/>
            <a:ext cx="2857500" cy="2857500"/>
          </a:xfrm>
          <a:prstGeom prst="rect">
            <a:avLst/>
          </a:prstGeom>
        </p:spPr>
      </p:pic>
      <p:sp>
        <p:nvSpPr>
          <p:cNvPr id="6" name="TextBox 5">
            <a:extLst>
              <a:ext uri="{FF2B5EF4-FFF2-40B4-BE49-F238E27FC236}">
                <a16:creationId xmlns:a16="http://schemas.microsoft.com/office/drawing/2014/main" id="{C3C8E429-2631-95B3-F526-2FDDDBEA86CA}"/>
              </a:ext>
            </a:extLst>
          </p:cNvPr>
          <p:cNvSpPr txBox="1"/>
          <p:nvPr/>
        </p:nvSpPr>
        <p:spPr>
          <a:xfrm>
            <a:off x="937079" y="8472740"/>
            <a:ext cx="6169623" cy="6899325"/>
          </a:xfrm>
          <a:prstGeom prst="rect">
            <a:avLst/>
          </a:prstGeom>
        </p:spPr>
        <p:txBody>
          <a:bodyPr wrap="square" lIns="91440" tIns="45720" rIns="91440" bIns="45720" rtlCol="0" anchor="t">
            <a:spAutoFit/>
          </a:bodyPr>
          <a:lstStyle/>
          <a:p>
            <a:pPr>
              <a:spcBef>
                <a:spcPts val="1800"/>
              </a:spcBef>
              <a:spcAft>
                <a:spcPts val="1400"/>
              </a:spcAft>
            </a:pPr>
            <a:r>
              <a:rPr lang="en-US" sz="3400" b="1" u="sng" dirty="0">
                <a:solidFill>
                  <a:srgbClr val="FFD200"/>
                </a:solidFill>
                <a:cs typeface="Georgia" charset="0"/>
              </a:rPr>
              <a:t>59%</a:t>
            </a:r>
            <a:r>
              <a:rPr lang="en-US" sz="3400" b="1" dirty="0">
                <a:solidFill>
                  <a:srgbClr val="FFD200"/>
                </a:solidFill>
                <a:cs typeface="Georgia" charset="0"/>
              </a:rPr>
              <a:t> </a:t>
            </a:r>
            <a:r>
              <a:rPr lang="en-US" sz="2800" dirty="0">
                <a:cs typeface="Georgia" charset="0"/>
              </a:rPr>
              <a:t>of respondents would support a Palestinian homeland.</a:t>
            </a:r>
            <a:endParaRPr lang="en-US" sz="7250" dirty="0">
              <a:ea typeface="Roboto"/>
              <a:cs typeface="Georgia" charset="0"/>
            </a:endParaRPr>
          </a:p>
          <a:p>
            <a:pPr>
              <a:spcBef>
                <a:spcPts val="1800"/>
              </a:spcBef>
              <a:spcAft>
                <a:spcPts val="1400"/>
              </a:spcAft>
            </a:pPr>
            <a:r>
              <a:rPr lang="en-US" sz="2800" dirty="0">
                <a:solidFill>
                  <a:srgbClr val="000000"/>
                </a:solidFill>
                <a:ea typeface="Roboto"/>
                <a:cs typeface="Georgia" charset="0"/>
              </a:rPr>
              <a:t>Of those, </a:t>
            </a:r>
            <a:r>
              <a:rPr lang="en-US" sz="3400" b="1" u="sng" dirty="0">
                <a:solidFill>
                  <a:srgbClr val="FFD200"/>
                </a:solidFill>
                <a:ea typeface="Roboto"/>
                <a:cs typeface="Georgia" charset="0"/>
              </a:rPr>
              <a:t>59%</a:t>
            </a:r>
            <a:r>
              <a:rPr lang="en-US" sz="3400" b="1" dirty="0">
                <a:solidFill>
                  <a:srgbClr val="FFD200"/>
                </a:solidFill>
                <a:ea typeface="Roboto"/>
                <a:cs typeface="Georgia" charset="0"/>
              </a:rPr>
              <a:t> </a:t>
            </a:r>
            <a:r>
              <a:rPr lang="en-US" sz="2800" dirty="0">
                <a:ea typeface="Roboto"/>
                <a:cs typeface="Georgia" charset="0"/>
              </a:rPr>
              <a:t>would no longer support a Palestinian homeland if granting it caused a war.</a:t>
            </a:r>
            <a:endParaRPr lang="en-US" sz="2800" dirty="0">
              <a:ea typeface="Roboto"/>
            </a:endParaRPr>
          </a:p>
          <a:p>
            <a:endParaRPr lang="en-US" sz="2800" dirty="0">
              <a:ea typeface="Roboto"/>
              <a:cs typeface="Georgia" charset="0"/>
            </a:endParaRPr>
          </a:p>
          <a:p>
            <a:r>
              <a:rPr lang="en-US" sz="2800" dirty="0">
                <a:ea typeface="+mn-lt"/>
                <a:cs typeface="+mn-lt"/>
              </a:rPr>
              <a:t>Higher levels of education completed by respondents correlate with higher support for a Palestinian homeland. </a:t>
            </a:r>
            <a:endParaRPr lang="en-US" dirty="0">
              <a:ea typeface="+mn-lt"/>
              <a:cs typeface="+mn-lt"/>
            </a:endParaRPr>
          </a:p>
          <a:p>
            <a:endParaRPr lang="en-US" sz="2800" dirty="0">
              <a:ea typeface="+mn-lt"/>
              <a:cs typeface="+mn-lt"/>
            </a:endParaRPr>
          </a:p>
          <a:p>
            <a:r>
              <a:rPr lang="en-US" sz="2800" dirty="0">
                <a:ea typeface="+mn-lt"/>
                <a:cs typeface="+mn-lt"/>
              </a:rPr>
              <a:t>Conversely, higher levels of education completed by respondents correlate with lower continued support in the event of a war.</a:t>
            </a:r>
            <a:endParaRPr lang="en-US" sz="7250" dirty="0">
              <a:ea typeface="+mn-lt"/>
              <a:cs typeface="+mn-lt"/>
            </a:endParaRPr>
          </a:p>
        </p:txBody>
      </p:sp>
      <p:pic>
        <p:nvPicPr>
          <p:cNvPr id="11" name="Picture 10" descr="A chart with different colored squares&#10;&#10;Description automatically generated">
            <a:extLst>
              <a:ext uri="{FF2B5EF4-FFF2-40B4-BE49-F238E27FC236}">
                <a16:creationId xmlns:a16="http://schemas.microsoft.com/office/drawing/2014/main" id="{4A240637-FDA2-A091-BA99-88AF235FED52}"/>
              </a:ext>
            </a:extLst>
          </p:cNvPr>
          <p:cNvPicPr>
            <a:picLocks noChangeAspect="1"/>
          </p:cNvPicPr>
          <p:nvPr/>
        </p:nvPicPr>
        <p:blipFill>
          <a:blip r:embed="rId11"/>
          <a:stretch>
            <a:fillRect/>
          </a:stretch>
        </p:blipFill>
        <p:spPr>
          <a:xfrm>
            <a:off x="8254538" y="7535237"/>
            <a:ext cx="6566118" cy="8818193"/>
          </a:xfrm>
          <a:prstGeom prst="rect">
            <a:avLst/>
          </a:prstGeom>
        </p:spPr>
      </p:pic>
      <p:cxnSp>
        <p:nvCxnSpPr>
          <p:cNvPr id="18" name="Straight Connector 17">
            <a:extLst>
              <a:ext uri="{FF2B5EF4-FFF2-40B4-BE49-F238E27FC236}">
                <a16:creationId xmlns:a16="http://schemas.microsoft.com/office/drawing/2014/main" id="{25CAC546-F5D0-F90B-2D7D-BAC63F46BEE9}"/>
              </a:ext>
              <a:ext uri="{C183D7F6-B498-43B3-948B-1728B52AA6E4}">
                <adec:decorative xmlns:adec="http://schemas.microsoft.com/office/drawing/2017/decorative" val="1"/>
              </a:ext>
            </a:extLst>
          </p:cNvPr>
          <p:cNvCxnSpPr>
            <a:cxnSpLocks/>
          </p:cNvCxnSpPr>
          <p:nvPr/>
        </p:nvCxnSpPr>
        <p:spPr>
          <a:xfrm>
            <a:off x="31134576" y="18130297"/>
            <a:ext cx="11596971" cy="0"/>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9489E36-BCC0-E10C-29E9-E02B5DFB2A64}"/>
              </a:ext>
            </a:extLst>
          </p:cNvPr>
          <p:cNvSpPr txBox="1"/>
          <p:nvPr/>
        </p:nvSpPr>
        <p:spPr>
          <a:xfrm>
            <a:off x="30658915" y="21764972"/>
            <a:ext cx="4557994" cy="5173724"/>
          </a:xfrm>
          <a:prstGeom prst="rect">
            <a:avLst/>
          </a:prstGeom>
        </p:spPr>
        <p:txBody>
          <a:bodyPr wrap="square" lIns="91440" tIns="45720" rIns="91440" bIns="45720" rtlCol="0" anchor="t">
            <a:spAutoFit/>
          </a:bodyPr>
          <a:lstStyle/>
          <a:p>
            <a:pPr>
              <a:lnSpc>
                <a:spcPct val="130000"/>
              </a:lnSpc>
              <a:spcBef>
                <a:spcPts val="1800"/>
              </a:spcBef>
              <a:spcAft>
                <a:spcPts val="1400"/>
              </a:spcAft>
            </a:pPr>
            <a:r>
              <a:rPr lang="en-US" sz="3400" b="1" u="sng" dirty="0">
                <a:solidFill>
                  <a:srgbClr val="FFD200"/>
                </a:solidFill>
                <a:cs typeface="Georgia" charset="0"/>
              </a:rPr>
              <a:t>More than half</a:t>
            </a:r>
            <a:r>
              <a:rPr lang="en-US" sz="3400" b="1" dirty="0">
                <a:solidFill>
                  <a:srgbClr val="FFD200"/>
                </a:solidFill>
                <a:cs typeface="Georgia" charset="0"/>
              </a:rPr>
              <a:t> </a:t>
            </a:r>
            <a:r>
              <a:rPr lang="en-US" sz="2800" dirty="0">
                <a:cs typeface="Georgia" charset="0"/>
              </a:rPr>
              <a:t>of respondents opposed gay individuals working as teachers or clergy. </a:t>
            </a:r>
            <a:endParaRPr lang="en-US" sz="2800" dirty="0">
              <a:ea typeface="Roboto"/>
              <a:cs typeface="Georgia" charset="0"/>
            </a:endParaRPr>
          </a:p>
          <a:p>
            <a:pPr>
              <a:lnSpc>
                <a:spcPct val="130000"/>
              </a:lnSpc>
              <a:spcBef>
                <a:spcPts val="1800"/>
              </a:spcBef>
              <a:spcAft>
                <a:spcPts val="1400"/>
              </a:spcAft>
            </a:pPr>
            <a:r>
              <a:rPr lang="en-US" sz="3400" b="1" u="sng" dirty="0">
                <a:solidFill>
                  <a:srgbClr val="FFD200"/>
                </a:solidFill>
              </a:rPr>
              <a:t>Less than a quarter </a:t>
            </a:r>
            <a:r>
              <a:rPr lang="en-US" sz="2800" dirty="0">
                <a:cs typeface="Georgia" charset="0"/>
              </a:rPr>
              <a:t>of respondents opposed gay individuals working in other positions.</a:t>
            </a:r>
            <a:endParaRPr lang="en-US" sz="2800" dirty="0">
              <a:ea typeface="Roboto"/>
              <a:cs typeface="Georgia" charset="0"/>
            </a:endParaRPr>
          </a:p>
        </p:txBody>
      </p:sp>
    </p:spTree>
    <p:extLst>
      <p:ext uri="{BB962C8B-B14F-4D97-AF65-F5344CB8AC3E}">
        <p14:creationId xmlns:p14="http://schemas.microsoft.com/office/powerpoint/2010/main" val="159053353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IOWA BRAND 2021">
      <a:dk1>
        <a:srgbClr val="000000"/>
      </a:dk1>
      <a:lt1>
        <a:srgbClr val="FFFFFF"/>
      </a:lt1>
      <a:dk2>
        <a:srgbClr val="62666A"/>
      </a:dk2>
      <a:lt2>
        <a:srgbClr val="BBBCBC"/>
      </a:lt2>
      <a:accent1>
        <a:srgbClr val="FFCD00"/>
      </a:accent1>
      <a:accent2>
        <a:srgbClr val="000000"/>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36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lgn="l">
          <a:lnSpc>
            <a:spcPct val="130000"/>
          </a:lnSpc>
          <a:spcBef>
            <a:spcPts val="1800"/>
          </a:spcBef>
          <a:spcAft>
            <a:spcPts val="1400"/>
          </a:spcAft>
          <a:defRPr sz="2800" dirty="0">
            <a:cs typeface="Georgia"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BC81742877444F884A342CB3349EAF" ma:contentTypeVersion="4" ma:contentTypeDescription="Create a new document." ma:contentTypeScope="" ma:versionID="037954a4246527f318b312c36df2fe81">
  <xsd:schema xmlns:xsd="http://www.w3.org/2001/XMLSchema" xmlns:xs="http://www.w3.org/2001/XMLSchema" xmlns:p="http://schemas.microsoft.com/office/2006/metadata/properties" xmlns:ns2="1e4bf678-1666-4088-83a4-9db6b06aaa99" targetNamespace="http://schemas.microsoft.com/office/2006/metadata/properties" ma:root="true" ma:fieldsID="cdd219cf0801301fe0000ae03510c8a3" ns2:_="">
    <xsd:import namespace="1e4bf678-1666-4088-83a4-9db6b06aaa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f678-1666-4088-83a4-9db6b06aa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FFD54-27B0-415C-8654-D843242BD071}">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1e4bf678-1666-4088-83a4-9db6b06aaa99"/>
  </ds:schemaRefs>
</ds:datastoreItem>
</file>

<file path=customXml/itemProps2.xml><?xml version="1.0" encoding="utf-8"?>
<ds:datastoreItem xmlns:ds="http://schemas.openxmlformats.org/officeDocument/2006/customXml" ds:itemID="{DF1F0301-F21E-4F68-8A20-CE9F072775F5}">
  <ds:schemaRefs>
    <ds:schemaRef ds:uri="1e4bf678-1666-4088-83a4-9db6b06aaa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4B8143-C3D6-460D-830C-A8DBEE855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458</Words>
  <Application>Microsoft Office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Iowa Policy and Opinion Lab: Restoring Historical Iowa Polls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Gregurek, Makenna F</cp:lastModifiedBy>
  <cp:revision>218</cp:revision>
  <dcterms:created xsi:type="dcterms:W3CDTF">2020-01-21T18:13:39Z</dcterms:created>
  <dcterms:modified xsi:type="dcterms:W3CDTF">2024-03-19T19:49:51Z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0x0101000CBC81742877444F884A342CB3349EAF</vt:lpwstr>
  </property>
</Properties>
</file>